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  <p:sldMasterId id="2147483714" r:id="rId2"/>
    <p:sldMasterId id="2147483727" r:id="rId3"/>
    <p:sldMasterId id="2147483729" r:id="rId4"/>
  </p:sldMasterIdLst>
  <p:notesMasterIdLst>
    <p:notesMasterId r:id="rId24"/>
  </p:notesMasterIdLst>
  <p:sldIdLst>
    <p:sldId id="11823956" r:id="rId5"/>
    <p:sldId id="11823971" r:id="rId6"/>
    <p:sldId id="11823990" r:id="rId7"/>
    <p:sldId id="11823991" r:id="rId8"/>
    <p:sldId id="11823998" r:id="rId9"/>
    <p:sldId id="11823993" r:id="rId10"/>
    <p:sldId id="11823999" r:id="rId11"/>
    <p:sldId id="11824003" r:id="rId12"/>
    <p:sldId id="11824002" r:id="rId13"/>
    <p:sldId id="11824000" r:id="rId14"/>
    <p:sldId id="11824001" r:id="rId15"/>
    <p:sldId id="11824009" r:id="rId16"/>
    <p:sldId id="11824004" r:id="rId17"/>
    <p:sldId id="11824010" r:id="rId18"/>
    <p:sldId id="11824007" r:id="rId19"/>
    <p:sldId id="11824008" r:id="rId20"/>
    <p:sldId id="11824011" r:id="rId21"/>
    <p:sldId id="11824012" r:id="rId22"/>
    <p:sldId id="1182396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6FF"/>
    <a:srgbClr val="6E20D2"/>
    <a:srgbClr val="16DBC8"/>
    <a:srgbClr val="E55E91"/>
    <a:srgbClr val="4540E2"/>
    <a:srgbClr val="AD9574"/>
    <a:srgbClr val="7575FF"/>
    <a:srgbClr val="30B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6"/>
    <p:restoredTop sz="82882" autoAdjust="0"/>
  </p:normalViewPr>
  <p:slideViewPr>
    <p:cSldViewPr snapToGrid="0" snapToObjects="1">
      <p:cViewPr>
        <p:scale>
          <a:sx n="150" d="100"/>
          <a:sy n="150" d="100"/>
        </p:scale>
        <p:origin x="10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3" d="100"/>
        <a:sy n="11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CE599-0E34-4745-A21F-76D152A22546}" type="datetimeFigureOut">
              <a:rPr kumimoji="1" lang="zh-CN" altLang="en-US" smtClean="0"/>
              <a:t>2024/11/11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451E5-CA43-B945-B789-6DB030CAA92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9625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今天主题有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183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的界面是怎么显示到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openEuler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的窗口上的，首先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Qwidget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通过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QPaintEngine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把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Qwdiget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中的控件绘制到一张图片中，然后通过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QPA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插件使用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openEuler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平台的接口或者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opengles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渲染到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openEuler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的本地窗口上</a:t>
            </a:r>
            <a:endParaRPr lang="zh-CN" altLang="zh-CN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1765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8883F-FFEF-5280-A103-752BAD70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0F1245C-D00E-55BB-36CC-0E5E8628D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C9011D-9764-FFCF-3ACB-6A7CF29C2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那下面我们看一下第一个主题，</a:t>
            </a:r>
            <a:r>
              <a:rPr lang="en-US" altLang="zh-CN" dirty="0"/>
              <a:t>Qt</a:t>
            </a:r>
            <a:r>
              <a:rPr lang="zh-CN" altLang="en-US" dirty="0"/>
              <a:t>生态背景以欧拉适配的意义。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3799B7-D893-D61A-3740-3C18832C97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354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E489-427F-3EA7-B4C8-BA6EE74A0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B3F0B78-845F-937F-8113-A7C4A9122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72560E-8C72-60B0-F837-9C14246053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/>
            <a:endParaRPr lang="zh-CN" altLang="zh-CN" dirty="0">
              <a:effectLst/>
            </a:endParaRPr>
          </a:p>
          <a:p>
            <a:pPr marL="0" algn="l" rtl="0" eaLnBrk="1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下面这张表展示了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openEuler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上面适配情况，其中主要的模块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QtWidget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QtGUI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等都已经适配完成，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486F83-B91B-29E7-F884-3C5D5B97E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65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A261A-0307-C8A2-A239-8454F38B7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A877D4-F002-8D14-81D4-875718C227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5554F35-A2FE-1F61-E455-89BA92A14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/>
            <a:endParaRPr lang="zh-CN" altLang="zh-CN" dirty="0">
              <a:effectLst/>
            </a:endParaRPr>
          </a:p>
          <a:p>
            <a:pPr marL="0" algn="l" rtl="0" eaLnBrk="1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下面这张表展示了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openEuler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上面适配情况，其中主要的模块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QtWidget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QtGUI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等都已经适配完成，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308A42-29A0-2138-4D11-16C08E241D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8582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911E6-1167-848B-B073-F0BB00B0C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A7738B2-1CB0-2642-6458-27DFF306A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02660F-4415-C323-B5B1-7104AC410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那下面我们看一下第一个主题，</a:t>
            </a:r>
            <a:r>
              <a:rPr lang="en-US" altLang="zh-CN" dirty="0"/>
              <a:t>Qt</a:t>
            </a:r>
            <a:r>
              <a:rPr lang="zh-CN" altLang="en-US" dirty="0"/>
              <a:t>生态背景以欧拉适配的意义。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C3DC44-8177-6C6E-2C48-A0AA6E82C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359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45067-DD60-1A7E-BC50-3F17EAA06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0FF2B3A-BE4E-B8E5-21A0-043AB6E1E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0ED490-F5BC-D3B6-246C-0C89236B03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那下面我们看一下第一个主题，</a:t>
            </a:r>
            <a:r>
              <a:rPr lang="en-US" altLang="zh-CN" dirty="0"/>
              <a:t>Qt</a:t>
            </a:r>
            <a:r>
              <a:rPr lang="zh-CN" altLang="en-US" dirty="0"/>
              <a:t>生态背景以欧拉适配的意义。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F333FE-7B82-967E-C562-C36D644F6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5966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7529E-8B4E-915D-E49F-B12DD9D33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ECB8EC6-1F3E-3672-4502-B6095D8C7E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1EEE67C-5070-C422-5DAE-4FE481703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那下面我们看一下第一个主题，</a:t>
            </a:r>
            <a:r>
              <a:rPr lang="en-US" altLang="zh-CN" dirty="0"/>
              <a:t>Qt</a:t>
            </a:r>
            <a:r>
              <a:rPr lang="zh-CN" altLang="en-US" dirty="0"/>
              <a:t>生态背景以欧拉适配的意义。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E42294-BA54-D349-E56D-CB869B2EF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693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C64E6-A9C9-566A-5CEC-C3CC5DC2D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C9E4D7-3576-2C06-D5D2-30ABAAA4A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8E1241-1B50-9208-2191-ED8FF7C63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那下面我们看一下第一个主题，</a:t>
            </a:r>
            <a:r>
              <a:rPr lang="en-US" altLang="zh-CN" dirty="0"/>
              <a:t>Qt</a:t>
            </a:r>
            <a:r>
              <a:rPr lang="zh-CN" altLang="en-US" dirty="0"/>
              <a:t>生态背景以欧拉适配的意义。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1D2998-290A-E47C-F154-0EDE5FF17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310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那下面我们看一下第一个主题，</a:t>
            </a:r>
            <a:r>
              <a:rPr lang="en-US" altLang="zh-CN" dirty="0"/>
              <a:t>Qt</a:t>
            </a:r>
            <a:r>
              <a:rPr lang="zh-CN" altLang="en-US" dirty="0"/>
              <a:t>生态背景以欧拉适配的意义。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220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在介绍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生态背景之前，我们先看一下什么是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Qt,</a:t>
            </a:r>
            <a:r>
              <a:rPr lang="en-US" altLang="zh-CN" sz="1800" kern="1200" baseline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 Qt</a:t>
            </a:r>
            <a:r>
              <a:rPr lang="zh-CN" altLang="zh-CN" sz="1800" kern="1200" baseline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具体一下几个特点，第一：跨平台，</a:t>
            </a:r>
            <a:r>
              <a:rPr lang="en-US" altLang="zh-CN" sz="1800" kern="1200" baseline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baseline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可以在</a:t>
            </a:r>
            <a:r>
              <a:rPr lang="en-US" altLang="zh-CN" sz="1800" kern="1200" baseline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windows\Linux\Mac</a:t>
            </a:r>
            <a:r>
              <a:rPr lang="zh-CN" altLang="zh-CN" sz="1800" kern="1200" baseline="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等多个平台上运行，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一次编写多处运行。这种能力极大地简化了开发流程，使得开发者不必为了支持不同的平台而分别开发和维护多套代码，第二，高性能，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是基于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C/C++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语言编写而成的，继承了高性能的特点。</a:t>
            </a:r>
            <a:endParaRPr lang="zh-CN" altLang="zh-CN" dirty="0">
              <a:effectLst/>
            </a:endParaRPr>
          </a:p>
          <a:p>
            <a:pPr marL="0" algn="l" rtl="0" eaLnBrk="1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第三，开发高效率，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提供了很好的封装，提供了很多方便的模块，使得开发效率搞。第四强大的社区和文档支持，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拥有一个庞大且活跃的开发者社区，开发者可以在社区中找到大量的教程、工具、第三方库以及各种问题的解答。这是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框架吸引力的一个重要因素，因为它意味着开发者在遇到问题时可以容易地找到帮助。</a:t>
            </a:r>
            <a:endParaRPr lang="zh-CN" altLang="zh-CN" dirty="0">
              <a:effectLst/>
            </a:endParaRPr>
          </a:p>
          <a:p>
            <a:pPr marL="0" algn="l" rtl="0" eaLnBrk="1" latinLnBrk="0" hangingPunct="1"/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官方也提供了详尽的文档，包括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API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参考、教程、示例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在介绍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生态背景之前，我们先看一下什么是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Qt,</a:t>
            </a:r>
            <a:r>
              <a:rPr lang="en-US" altLang="zh-CN" sz="1800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 Qt</a:t>
            </a:r>
            <a:r>
              <a:rPr lang="zh-CN" altLang="zh-CN" sz="1800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具体一下几个特点，第一：跨平台，</a:t>
            </a:r>
            <a:r>
              <a:rPr lang="en-US" altLang="zh-CN" sz="1800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Qt</a:t>
            </a:r>
            <a:r>
              <a:rPr lang="zh-CN" altLang="zh-CN" sz="1800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可以在</a:t>
            </a:r>
            <a:r>
              <a:rPr lang="en-US" altLang="zh-CN" sz="1800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windows\Linux\Mac</a:t>
            </a:r>
            <a:r>
              <a:rPr lang="zh-CN" altLang="zh-CN" sz="1800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等多个平台上运行，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一次编写多处运行。这种能力极大地简化了开发流程，使得开发者不必为了支持不同的平台而分别开发和维护多套代码，第二，高性能，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是基于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C/C++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语言编写而成的，继承了高性能的特点。</a:t>
            </a:r>
            <a:endParaRPr lang="zh-CN" altLang="zh-CN" dirty="0">
              <a:effectLst/>
            </a:endParaRPr>
          </a:p>
          <a:p>
            <a:pPr marL="0" algn="l" rtl="0" eaLnBrk="1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第三，开发高效率，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提供了很好的封装，提供了很多方便的模块，使得开发效率搞。第四强大的社区和文档支持，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拥有一个庞大且活跃的开发者社区，开发者可以在社区中找到大量的教程、工具、第三方库以及各种问题的解答。这是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框架吸引力的一个重要因素，因为它意味着开发者在遇到问题时可以容易地找到帮助。</a:t>
            </a:r>
            <a:endParaRPr lang="zh-CN" altLang="zh-CN" dirty="0">
              <a:effectLst/>
            </a:endParaRPr>
          </a:p>
          <a:p>
            <a:pPr marL="0" algn="l" rtl="0" eaLnBrk="1" latinLnBrk="0" hangingPunct="1"/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官方也提供了详尽的文档，包括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API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参考、教程、示例代码等，帮助开发者快速掌握框架的使用。文档的丰富和详细程度为开发者解决问题提供了强大的支持。第四个，丰富的模块，提供了图形用户界面创建、网络通信、数据库管理、并行编程等多方面的功能。</a:t>
            </a:r>
            <a:endParaRPr lang="zh-CN" altLang="zh-CN" dirty="0">
              <a:effectLst/>
            </a:endParaRPr>
          </a:p>
          <a:p>
            <a:pPr marL="0" algn="l" rtl="0" eaLnBrk="1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代码等，帮助开发者快速掌握框架的使用。文档的丰富和详细程度为开发者解决问题提供了强大的支持。第四个，丰富的模块，提供了图形用户界面创建、网络通信、数据库管理、并行编程等多方面的功能。</a:t>
            </a:r>
            <a:endParaRPr lang="zh-CN" altLang="zh-CN" dirty="0">
              <a:effectLst/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57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1. Qt</a:t>
            </a:r>
            <a:r>
              <a:rPr lang="zh-CN" altLang="en-US" dirty="0"/>
              <a:t>支持目前主流的所有操作系统，涵盖从嵌入式平台、移动平台及</a:t>
            </a:r>
            <a:r>
              <a:rPr lang="en-US" altLang="zh-CN" dirty="0"/>
              <a:t>PC</a:t>
            </a:r>
            <a:r>
              <a:rPr lang="zh-CN" altLang="en-US" dirty="0"/>
              <a:t>桌面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2. </a:t>
            </a:r>
            <a:r>
              <a:rPr lang="zh-CN" altLang="en-US" dirty="0"/>
              <a:t>基于</a:t>
            </a:r>
            <a:r>
              <a:rPr lang="en-US" altLang="zh-CN" dirty="0"/>
              <a:t>Qt</a:t>
            </a:r>
            <a:r>
              <a:rPr lang="zh-CN" altLang="en-US" dirty="0"/>
              <a:t>框架典型的桌面应用，包括战网客户端等等</a:t>
            </a:r>
            <a:endParaRPr lang="en-US" altLang="zh-CN" dirty="0"/>
          </a:p>
          <a:p>
            <a:endParaRPr lang="zh-CN" altLang="zh-CN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69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从行业上看</a:t>
            </a:r>
            <a:endParaRPr lang="zh-CN" altLang="zh-CN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5184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rtl="0" eaLnBrk="1" fontAlgn="auto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通过前面的介绍，我们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在各个平台，各行各业都有很好的表现基于适配欧拉是有积极意义的，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Source Han Sans CN Regular" panose="020B0600000000000000"/>
                <a:ea typeface="Source Han Sans CN Regular" panose="020B0600000000000000"/>
                <a:cs typeface="+mn-cs"/>
              </a:rPr>
              <a:t>扩大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Source Han Sans CN Regular" panose="020B0600000000000000"/>
                <a:ea typeface="Source Han Sans CN Regular" panose="020B0600000000000000"/>
                <a:cs typeface="+mn-cs"/>
              </a:rPr>
              <a:t>OpenEuler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Source Han Sans CN Regular" panose="020B0600000000000000"/>
                <a:ea typeface="Source Han Sans CN Regular" panose="020B0600000000000000"/>
                <a:cs typeface="+mn-cs"/>
              </a:rPr>
              <a:t>开发者阵营，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为开发提供了另一种开发选择。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2.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Source Han Sans CN Regular" panose="020B0600000000000000"/>
                <a:ea typeface="Source Han Sans CN Regular" panose="020B0600000000000000"/>
                <a:cs typeface="+mn-cs"/>
              </a:rPr>
              <a:t>丰富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Source Han Sans CN Regular" panose="020B0600000000000000"/>
                <a:ea typeface="Source Han Sans CN Regular" panose="020B0600000000000000"/>
                <a:cs typeface="+mn-cs"/>
              </a:rPr>
              <a:t>OpenEuler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Source Han Sans CN Regular" panose="020B0600000000000000"/>
                <a:ea typeface="Source Han Sans CN Regular" panose="020B0600000000000000"/>
                <a:cs typeface="+mn-cs"/>
              </a:rPr>
              <a:t>应用生态</a:t>
            </a:r>
            <a:endParaRPr lang="zh-CN" altLang="zh-CN" dirty="0">
              <a:effectLst/>
            </a:endParaRPr>
          </a:p>
          <a:p>
            <a:pPr marL="0" marR="0" indent="0" algn="l" rtl="0" eaLnBrk="1" fontAlgn="auto" latinLnBrk="0" hangingPunct="1"/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开发人员可以把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软件做少量的修改迁移到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open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Source Han Sans CN Regular" panose="020B0600000000000000"/>
                <a:ea typeface="Source Han Sans CN Regular" panose="020B0600000000000000"/>
                <a:cs typeface="+mn-cs"/>
              </a:rPr>
              <a:t>Euler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上。</a:t>
            </a:r>
            <a:endParaRPr lang="zh-CN" altLang="zh-CN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171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5DB9-0165-A66C-9225-73AAEDBE7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89BF34-A3E4-9172-6B2B-8792F27FD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938A5CA-D417-A684-7B93-E32BFED7A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那下面我们看一下第一个主题，</a:t>
            </a:r>
            <a:r>
              <a:rPr lang="en-US" altLang="zh-CN" dirty="0"/>
              <a:t>Qt</a:t>
            </a:r>
            <a:r>
              <a:rPr lang="zh-CN" altLang="en-US" dirty="0"/>
              <a:t>生态背景以欧拉适配的意义。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F79D20-2C68-E35F-2238-D0A856DDA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6407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我们先来看一下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的框架，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QtWidget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和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 Quick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通过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 GUI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来访问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QPA, QPA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是一个非常重要的概念，它是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平台抽象层。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QPA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的引入主要是为了解决跨平台开发中的一致性问题。通过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QPA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，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应用程序可以依赖一套标准的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API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来访问底层平台的特定功能，如窗口管理、输入处理、图形渲染等。这些功能的具体实现则由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为不同的平台提供的插件（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plugins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）来完成。比如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windows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上有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 For Windows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的插件，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Android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上有</a:t>
            </a:r>
            <a:r>
              <a:rPr lang="en-US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Qt For Android</a:t>
            </a:r>
            <a:r>
              <a:rPr lang="zh-CN" altLang="zh-CN" sz="1800" kern="1200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的插件。</a:t>
            </a:r>
            <a:endParaRPr lang="zh-CN" altLang="zh-CN" dirty="0"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0835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在先介绍</a:t>
            </a:r>
            <a:r>
              <a:rPr lang="en-US" altLang="zh-CN" sz="1200" dirty="0"/>
              <a:t>Qt</a:t>
            </a:r>
            <a:r>
              <a:rPr lang="zh-CN" altLang="en-US" sz="1200" dirty="0"/>
              <a:t>和</a:t>
            </a:r>
            <a:r>
              <a:rPr lang="en-US" altLang="zh-CN" sz="1800" kern="1200" dirty="0" err="1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openEuler</a:t>
            </a:r>
            <a:r>
              <a:rPr lang="zh-CN" altLang="en-US" sz="1200" dirty="0"/>
              <a:t>结合之前</a:t>
            </a:r>
            <a:r>
              <a:rPr lang="en-US" altLang="zh-CN" sz="1200" dirty="0"/>
              <a:t>,</a:t>
            </a:r>
            <a:r>
              <a:rPr lang="zh-CN" altLang="en-US" sz="1200" dirty="0"/>
              <a:t>先看一个非常重要的概念</a:t>
            </a:r>
            <a:r>
              <a:rPr lang="en-US" altLang="zh-CN" sz="1200" dirty="0"/>
              <a:t>QPA</a:t>
            </a:r>
            <a:r>
              <a:rPr lang="zh-CN" altLang="en-US" sz="1200" dirty="0"/>
              <a:t>，它代表访问底层</a:t>
            </a:r>
            <a:r>
              <a:rPr lang="en-US" altLang="zh-CN" sz="1200" dirty="0"/>
              <a:t>Qt</a:t>
            </a:r>
            <a:r>
              <a:rPr lang="zh-CN" altLang="en-US" sz="1200" dirty="0"/>
              <a:t>平台抽象层。这个抽象层使得</a:t>
            </a:r>
            <a:r>
              <a:rPr lang="en-US" altLang="zh-CN" sz="1200" dirty="0"/>
              <a:t>Qt</a:t>
            </a:r>
            <a:r>
              <a:rPr lang="zh-CN" altLang="en-US" sz="1200" dirty="0"/>
              <a:t>能够以一种统一的方式在不同的底层平台（如</a:t>
            </a:r>
            <a:r>
              <a:rPr lang="en-US" altLang="zh-CN" sz="1200" dirty="0"/>
              <a:t>Windows</a:t>
            </a:r>
            <a:r>
              <a:rPr lang="zh-CN" altLang="en-US" sz="1200" dirty="0"/>
              <a:t>、</a:t>
            </a:r>
            <a:r>
              <a:rPr lang="en-US" altLang="zh-CN" sz="1200" dirty="0"/>
              <a:t>macOS</a:t>
            </a:r>
            <a:r>
              <a:rPr lang="zh-CN" altLang="en-US" sz="1200" dirty="0"/>
              <a:t>、</a:t>
            </a:r>
            <a:r>
              <a:rPr lang="en-US" altLang="zh-CN" sz="1200" dirty="0"/>
              <a:t>Linux</a:t>
            </a:r>
            <a:r>
              <a:rPr lang="zh-CN" altLang="en-US" sz="1200" dirty="0"/>
              <a:t>、嵌入式系统等）上运行，而不需要针对每个平台编写特定的代码。</a:t>
            </a:r>
          </a:p>
          <a:p>
            <a:r>
              <a:rPr lang="en-US" altLang="zh-CN" sz="1200" dirty="0"/>
              <a:t>QPA</a:t>
            </a:r>
            <a:r>
              <a:rPr lang="zh-CN" altLang="en-US" sz="1200" dirty="0"/>
              <a:t>的引入主要是为了解决跨平台开发中的一致性问题。通过</a:t>
            </a:r>
            <a:r>
              <a:rPr lang="en-US" altLang="zh-CN" sz="1200" dirty="0"/>
              <a:t>QPA</a:t>
            </a:r>
            <a:r>
              <a:rPr lang="zh-CN" altLang="en-US" sz="1200" dirty="0"/>
              <a:t>，</a:t>
            </a:r>
            <a:r>
              <a:rPr lang="en-US" altLang="zh-CN" sz="1200" dirty="0"/>
              <a:t>Qt</a:t>
            </a:r>
            <a:r>
              <a:rPr lang="zh-CN" altLang="en-US" sz="1200" dirty="0"/>
              <a:t>应用程序可以依赖一套标准的</a:t>
            </a:r>
            <a:r>
              <a:rPr lang="en-US" altLang="zh-CN" sz="1200" dirty="0"/>
              <a:t>API</a:t>
            </a:r>
            <a:r>
              <a:rPr lang="zh-CN" altLang="en-US" sz="1200" dirty="0"/>
              <a:t>来平台的特定功能，如窗口管理、输入处理、图形渲染等。这些功能的具体实现则由</a:t>
            </a:r>
            <a:r>
              <a:rPr lang="en-US" altLang="zh-CN" sz="1200" dirty="0"/>
              <a:t>Qt</a:t>
            </a:r>
            <a:r>
              <a:rPr lang="zh-CN" altLang="en-US" sz="1200" dirty="0"/>
              <a:t>为不同的平台提供的插件（</a:t>
            </a:r>
            <a:r>
              <a:rPr lang="en-US" altLang="zh-CN" sz="1200" dirty="0"/>
              <a:t>plugins</a:t>
            </a:r>
            <a:r>
              <a:rPr lang="zh-CN" altLang="en-US" sz="1200" dirty="0"/>
              <a:t>）来完成。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A451E5-CA43-B945-B789-6DB030CAA92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576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CCC8A7-D514-AA46-8B65-A679A7BA3D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33">
            <a:extLst>
              <a:ext uri="{FF2B5EF4-FFF2-40B4-BE49-F238E27FC236}">
                <a16:creationId xmlns:a16="http://schemas.microsoft.com/office/drawing/2014/main" id="{3F06908A-17DA-F44A-8199-80749CDEFE3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rgbClr val="F3F6FF">
                  <a:alpha val="92000"/>
                </a:srgbClr>
              </a:gs>
              <a:gs pos="84000">
                <a:srgbClr val="F3F6FF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Rectangle 21">
            <a:extLst>
              <a:ext uri="{FF2B5EF4-FFF2-40B4-BE49-F238E27FC236}">
                <a16:creationId xmlns:a16="http://schemas.microsoft.com/office/drawing/2014/main" id="{2ED18F9F-3089-5E4A-95F2-06BCEF0AAB42}"/>
              </a:ext>
            </a:extLst>
          </p:cNvPr>
          <p:cNvSpPr/>
          <p:nvPr userDrawn="1"/>
        </p:nvSpPr>
        <p:spPr>
          <a:xfrm>
            <a:off x="586938" y="3021355"/>
            <a:ext cx="10419729" cy="18000"/>
          </a:xfrm>
          <a:prstGeom prst="rect">
            <a:avLst/>
          </a:prstGeom>
          <a:solidFill>
            <a:srgbClr val="C0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33E5F673-528B-F94A-9CD1-B2F6005095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2007207"/>
            <a:ext cx="11239499" cy="8509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6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r>
              <a:rPr kumimoji="1" lang="zh-CN" altLang="en-US" dirty="0"/>
              <a:t>单击此处输入标题</a:t>
            </a:r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id="{983CFEAF-A968-0F46-AE51-A3BEE621C7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350" y="3182864"/>
            <a:ext cx="11239499" cy="584775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r>
              <a:rPr kumimoji="1" lang="zh-CN" altLang="en-US" dirty="0"/>
              <a:t>单击此处输入副标题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3861B9C5-EC80-6C46-8CE8-3968C9C8F644}"/>
              </a:ext>
            </a:extLst>
          </p:cNvPr>
          <p:cNvSpPr/>
          <p:nvPr userDrawn="1"/>
        </p:nvSpPr>
        <p:spPr>
          <a:xfrm>
            <a:off x="387350" y="6475003"/>
            <a:ext cx="4952472" cy="234753"/>
          </a:xfrm>
          <a:prstGeom prst="homePlat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039671-9964-5E7E-F4F9-77158649E0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7349" y="401759"/>
            <a:ext cx="2723871" cy="503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7AC8C0-6183-CE6A-0CDE-846DBFF24E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0000" y="430558"/>
            <a:ext cx="1112566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5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FFFA867-9669-294A-9BB0-1873E733B3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33">
            <a:extLst>
              <a:ext uri="{FF2B5EF4-FFF2-40B4-BE49-F238E27FC236}">
                <a16:creationId xmlns:a16="http://schemas.microsoft.com/office/drawing/2014/main" id="{6CA2CA27-6530-3440-99A1-3B265C4C8B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1000">
                <a:schemeClr val="tx1">
                  <a:alpha val="51000"/>
                </a:schemeClr>
              </a:gs>
              <a:gs pos="82000">
                <a:schemeClr val="tx1">
                  <a:alpha val="26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1D7760-F46F-D74D-471F-DC987CD2C0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2894947" y="2635526"/>
            <a:ext cx="1586948" cy="158694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987481D-ABF8-D05A-EB6F-8650BD75795E}"/>
              </a:ext>
            </a:extLst>
          </p:cNvPr>
          <p:cNvGrpSpPr/>
          <p:nvPr userDrawn="1"/>
        </p:nvGrpSpPr>
        <p:grpSpPr>
          <a:xfrm>
            <a:off x="4589568" y="2810947"/>
            <a:ext cx="4707486" cy="1236106"/>
            <a:chOff x="4589568" y="3637204"/>
            <a:chExt cx="4707486" cy="123610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887F33C-753D-0BAF-2DCF-A90466E26528}"/>
                </a:ext>
              </a:extLst>
            </p:cNvPr>
            <p:cNvSpPr txBox="1"/>
            <p:nvPr/>
          </p:nvSpPr>
          <p:spPr>
            <a:xfrm>
              <a:off x="4589569" y="4124452"/>
              <a:ext cx="41531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北京市海淀区西北旺东路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号院东区</a:t>
              </a:r>
              <a:r>
                <a:rPr kumimoji="1"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16</a:t>
              </a:r>
              <a:r>
                <a:rPr kumimoji="1" lang="zh-CN" altLang="en-US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号楼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A023887-3071-9BF4-1A51-E6837E31F07B}"/>
                </a:ext>
              </a:extLst>
            </p:cNvPr>
            <p:cNvSpPr txBox="1"/>
            <p:nvPr/>
          </p:nvSpPr>
          <p:spPr>
            <a:xfrm>
              <a:off x="4595738" y="3637204"/>
              <a:ext cx="470131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1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软通动力信息技术</a:t>
              </a:r>
              <a:r>
                <a:rPr kumimoji="1" lang="en-US" altLang="zh-CN" sz="21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kumimoji="1" lang="zh-CN" altLang="en-US" sz="21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集团</a:t>
              </a:r>
              <a:r>
                <a:rPr kumimoji="1" lang="en-US" altLang="zh-CN" sz="21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r>
                <a:rPr kumimoji="1" lang="zh-CN" altLang="en-US" sz="21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股份有限公司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8D663D3-4DB6-7BEE-1141-A790243A9513}"/>
                </a:ext>
              </a:extLst>
            </p:cNvPr>
            <p:cNvSpPr txBox="1"/>
            <p:nvPr/>
          </p:nvSpPr>
          <p:spPr>
            <a:xfrm>
              <a:off x="4589568" y="4534756"/>
              <a:ext cx="2153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6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www.isoftstone.com</a:t>
              </a:r>
              <a:endParaRPr kumimoji="1"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679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33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rgbClr val="F3F6FF">
                  <a:alpha val="92000"/>
                </a:srgbClr>
              </a:gs>
              <a:gs pos="84000">
                <a:srgbClr val="F3F6FF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21"/>
          <p:cNvSpPr/>
          <p:nvPr userDrawn="1"/>
        </p:nvSpPr>
        <p:spPr>
          <a:xfrm>
            <a:off x="586938" y="3021355"/>
            <a:ext cx="10419729" cy="18000"/>
          </a:xfrm>
          <a:prstGeom prst="rect">
            <a:avLst/>
          </a:prstGeom>
          <a:solidFill>
            <a:srgbClr val="C00000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2007207"/>
            <a:ext cx="11239499" cy="85090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5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r>
              <a:rPr kumimoji="1" lang="zh-CN" altLang="en-US" dirty="0"/>
              <a:t>单击此处输入标题</a:t>
            </a:r>
          </a:p>
        </p:txBody>
      </p:sp>
      <p:sp>
        <p:nvSpPr>
          <p:cNvPr id="14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87350" y="3182864"/>
            <a:ext cx="11239499" cy="584775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32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r>
              <a:rPr kumimoji="1" lang="zh-CN" altLang="en-US" dirty="0"/>
              <a:t>单击此处输入副标题</a:t>
            </a:r>
          </a:p>
        </p:txBody>
      </p:sp>
      <p:sp>
        <p:nvSpPr>
          <p:cNvPr id="18" name="Rectangle 16"/>
          <p:cNvSpPr/>
          <p:nvPr userDrawn="1"/>
        </p:nvSpPr>
        <p:spPr>
          <a:xfrm>
            <a:off x="387350" y="6475003"/>
            <a:ext cx="4952472" cy="234753"/>
          </a:xfrm>
          <a:prstGeom prst="homePlat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387349" y="401759"/>
            <a:ext cx="2723871" cy="5039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620000" y="430558"/>
            <a:ext cx="1112566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11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33"/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rgbClr val="F3F6FF">
                  <a:alpha val="92000"/>
                </a:srgbClr>
              </a:gs>
              <a:gs pos="84000">
                <a:srgbClr val="F3F6FF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893288" y="283852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0" y="3630677"/>
            <a:ext cx="3352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Rectangle 16"/>
          <p:cNvSpPr/>
          <p:nvPr userDrawn="1"/>
        </p:nvSpPr>
        <p:spPr>
          <a:xfrm>
            <a:off x="387350" y="6475003"/>
            <a:ext cx="4952472" cy="234753"/>
          </a:xfrm>
          <a:prstGeom prst="homePlat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45633" y="6380680"/>
            <a:ext cx="575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A5AA548-F88F-1644-9623-DEB29B1AF9E7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091532" y="1476878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091532" y="2798791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1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4091532" y="4120704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2" name="文本占位符 5"/>
          <p:cNvSpPr>
            <a:spLocks noGrp="1"/>
          </p:cNvSpPr>
          <p:nvPr>
            <p:ph type="body" sz="quarter" idx="13" hasCustomPrompt="1"/>
          </p:nvPr>
        </p:nvSpPr>
        <p:spPr>
          <a:xfrm>
            <a:off x="4091532" y="5442616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3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5248102" y="1332655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  <a:endParaRPr kumimoji="1" lang="en-US" altLang="zh-CN" dirty="0"/>
          </a:p>
        </p:txBody>
      </p:sp>
      <p:sp>
        <p:nvSpPr>
          <p:cNvPr id="34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5248102" y="2654568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</a:p>
        </p:txBody>
      </p:sp>
      <p:sp>
        <p:nvSpPr>
          <p:cNvPr id="3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5248102" y="3976481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</a:p>
        </p:txBody>
      </p:sp>
      <p:sp>
        <p:nvSpPr>
          <p:cNvPr id="36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5248102" y="5298393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387348" y="401759"/>
            <a:ext cx="2723876" cy="5039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620000" y="430558"/>
            <a:ext cx="1112566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55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33"/>
          <p:cNvSpPr/>
          <p:nvPr userDrawn="1"/>
        </p:nvSpPr>
        <p:spPr>
          <a:xfrm>
            <a:off x="0" y="0"/>
            <a:ext cx="12192000" cy="6885543"/>
          </a:xfrm>
          <a:prstGeom prst="rect">
            <a:avLst/>
          </a:prstGeom>
          <a:gradFill flip="none" rotWithShape="1">
            <a:gsLst>
              <a:gs pos="37000">
                <a:srgbClr val="F3F6FF">
                  <a:alpha val="92000"/>
                </a:srgbClr>
              </a:gs>
              <a:gs pos="84000">
                <a:srgbClr val="F3F6FF">
                  <a:alpha val="4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2044874"/>
            <a:ext cx="12192000" cy="2439444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82170" y="3483026"/>
            <a:ext cx="22606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065221" y="2851413"/>
            <a:ext cx="877549" cy="631613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2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3213537" y="2851414"/>
            <a:ext cx="7922549" cy="64633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82171" y="2851413"/>
            <a:ext cx="1405641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1"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6"/>
          <p:cNvSpPr/>
          <p:nvPr userDrawn="1"/>
        </p:nvSpPr>
        <p:spPr>
          <a:xfrm>
            <a:off x="387350" y="6475003"/>
            <a:ext cx="4952472" cy="234753"/>
          </a:xfrm>
          <a:prstGeom prst="homePlat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45633" y="6380680"/>
            <a:ext cx="575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A5AA548-F88F-1644-9623-DEB29B1AF9E7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387348" y="401759"/>
            <a:ext cx="2723876" cy="5039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10620000" y="430558"/>
            <a:ext cx="1112566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32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545633" y="6380680"/>
            <a:ext cx="575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A5AA548-F88F-1644-9623-DEB29B1AF9E7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7350" y="385298"/>
            <a:ext cx="8748000" cy="557213"/>
          </a:xfrm>
          <a:prstGeom prst="rect">
            <a:avLst/>
          </a:prstGeom>
        </p:spPr>
        <p:txBody>
          <a:bodyPr lIns="0" rIns="0" anchor="ctr" anchorCtr="0"/>
          <a:lstStyle>
            <a:lvl1pPr>
              <a:lnSpc>
                <a:spcPct val="100000"/>
              </a:lnSpc>
              <a:defRPr sz="2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Rectangle 16"/>
          <p:cNvSpPr/>
          <p:nvPr userDrawn="1"/>
        </p:nvSpPr>
        <p:spPr>
          <a:xfrm>
            <a:off x="387350" y="6472702"/>
            <a:ext cx="4952472" cy="234753"/>
          </a:xfrm>
          <a:prstGeom prst="homePlate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sp>
        <p:nvSpPr>
          <p:cNvPr id="2" name="Rectangle 8"/>
          <p:cNvSpPr/>
          <p:nvPr userDrawn="1"/>
        </p:nvSpPr>
        <p:spPr>
          <a:xfrm>
            <a:off x="234065" y="430576"/>
            <a:ext cx="51407" cy="46665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9378000" y="353632"/>
            <a:ext cx="2723871" cy="5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340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33"/>
          <p:cNvSpPr/>
          <p:nvPr userDrawn="1"/>
        </p:nvSpPr>
        <p:spPr>
          <a:xfrm>
            <a:off x="0" y="0"/>
            <a:ext cx="12192000" cy="6885543"/>
          </a:xfrm>
          <a:prstGeom prst="rect">
            <a:avLst/>
          </a:prstGeom>
          <a:gradFill flip="none" rotWithShape="1">
            <a:gsLst>
              <a:gs pos="37000">
                <a:srgbClr val="F3F6FF">
                  <a:alpha val="92000"/>
                </a:srgbClr>
              </a:gs>
              <a:gs pos="84000">
                <a:srgbClr val="F3F6FF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2894947" y="2635526"/>
            <a:ext cx="1586948" cy="1586948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4589568" y="2810947"/>
            <a:ext cx="4707486" cy="1236106"/>
            <a:chOff x="4589568" y="3637204"/>
            <a:chExt cx="4707486" cy="1236106"/>
          </a:xfrm>
        </p:grpSpPr>
        <p:sp>
          <p:nvSpPr>
            <p:cNvPr id="13" name="文本框 12"/>
            <p:cNvSpPr txBox="1"/>
            <p:nvPr/>
          </p:nvSpPr>
          <p:spPr>
            <a:xfrm>
              <a:off x="4589569" y="4124452"/>
              <a:ext cx="41531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北京市海淀区西北旺东路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号院东区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号楼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595738" y="3637204"/>
              <a:ext cx="470131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1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软通动力信息技术</a:t>
              </a:r>
              <a:r>
                <a:rPr kumimoji="1" lang="en-US" altLang="zh-CN" sz="21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kumimoji="1" lang="zh-CN" altLang="en-US" sz="21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集团</a:t>
              </a:r>
              <a:r>
                <a:rPr kumimoji="1" lang="en-US" altLang="zh-CN" sz="21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kumimoji="1" lang="zh-CN" altLang="en-US" sz="21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股份有限公司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589568" y="4534756"/>
              <a:ext cx="2153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6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www.isoftstone.com</a:t>
              </a:r>
              <a:endPara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512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C61B7F-CDFF-EF19-C282-7DBD86D96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33">
            <a:extLst>
              <a:ext uri="{FF2B5EF4-FFF2-40B4-BE49-F238E27FC236}">
                <a16:creationId xmlns:a16="http://schemas.microsoft.com/office/drawing/2014/main" id="{DFC061B9-28A2-A5A4-CC28-D8A59110F74D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37000">
                <a:srgbClr val="F3F6FF">
                  <a:alpha val="92000"/>
                </a:srgbClr>
              </a:gs>
              <a:gs pos="84000">
                <a:srgbClr val="F3F6FF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430FA5-1DB4-174C-946D-984C77BA9CC5}"/>
              </a:ext>
            </a:extLst>
          </p:cNvPr>
          <p:cNvSpPr txBox="1"/>
          <p:nvPr userDrawn="1"/>
        </p:nvSpPr>
        <p:spPr>
          <a:xfrm>
            <a:off x="1893288" y="283852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661778-F466-0B4D-A682-0F5CC9491C3C}"/>
              </a:ext>
            </a:extLst>
          </p:cNvPr>
          <p:cNvSpPr txBox="1"/>
          <p:nvPr userDrawn="1"/>
        </p:nvSpPr>
        <p:spPr>
          <a:xfrm>
            <a:off x="0" y="3630677"/>
            <a:ext cx="3352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zh-CN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kumimoji="1" lang="zh-CN" altLang="en-US" sz="4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86F851D1-0C7F-164A-B353-4BE478EA2745}"/>
              </a:ext>
            </a:extLst>
          </p:cNvPr>
          <p:cNvSpPr/>
          <p:nvPr userDrawn="1"/>
        </p:nvSpPr>
        <p:spPr>
          <a:xfrm>
            <a:off x="387350" y="6475003"/>
            <a:ext cx="4952472" cy="234753"/>
          </a:xfrm>
          <a:prstGeom prst="homePlat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sp>
        <p:nvSpPr>
          <p:cNvPr id="28" name="灯片编号占位符 5">
            <a:extLst>
              <a:ext uri="{FF2B5EF4-FFF2-40B4-BE49-F238E27FC236}">
                <a16:creationId xmlns:a16="http://schemas.microsoft.com/office/drawing/2014/main" id="{FBEC8B8F-4C54-7242-A0CC-9DC1EE012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5633" y="6380680"/>
            <a:ext cx="575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A5AA548-F88F-1644-9623-DEB29B1AF9E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9" name="文本占位符 5">
            <a:extLst>
              <a:ext uri="{FF2B5EF4-FFF2-40B4-BE49-F238E27FC236}">
                <a16:creationId xmlns:a16="http://schemas.microsoft.com/office/drawing/2014/main" id="{D214DDAD-D567-E04F-B9C4-28B41A8677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1532" y="1476878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6B63FE8C-382C-F94F-9CDF-CDEC49B921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1532" y="2798791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1" name="文本占位符 5">
            <a:extLst>
              <a:ext uri="{FF2B5EF4-FFF2-40B4-BE49-F238E27FC236}">
                <a16:creationId xmlns:a16="http://schemas.microsoft.com/office/drawing/2014/main" id="{7A11F8A2-5D54-0B4F-AC78-72275FC96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1532" y="4120704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2" name="文本占位符 5">
            <a:extLst>
              <a:ext uri="{FF2B5EF4-FFF2-40B4-BE49-F238E27FC236}">
                <a16:creationId xmlns:a16="http://schemas.microsoft.com/office/drawing/2014/main" id="{979126C5-4DFD-4F42-A2B1-60124D8A64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1532" y="5442616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0CD39205-9F31-E248-9262-5EB8B0D8ED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48102" y="1332655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  <a:endParaRPr kumimoji="1" lang="en-US" altLang="zh-CN" dirty="0"/>
          </a:p>
        </p:txBody>
      </p:sp>
      <p:sp>
        <p:nvSpPr>
          <p:cNvPr id="34" name="文本占位符 5">
            <a:extLst>
              <a:ext uri="{FF2B5EF4-FFF2-40B4-BE49-F238E27FC236}">
                <a16:creationId xmlns:a16="http://schemas.microsoft.com/office/drawing/2014/main" id="{0D540132-1151-1540-9068-F4102A799F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8102" y="2654568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</a:p>
        </p:txBody>
      </p:sp>
      <p:sp>
        <p:nvSpPr>
          <p:cNvPr id="35" name="文本占位符 5">
            <a:extLst>
              <a:ext uri="{FF2B5EF4-FFF2-40B4-BE49-F238E27FC236}">
                <a16:creationId xmlns:a16="http://schemas.microsoft.com/office/drawing/2014/main" id="{F746DB67-F02B-1549-8C1F-7376AB9E36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48102" y="3976481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</a:p>
        </p:txBody>
      </p:sp>
      <p:sp>
        <p:nvSpPr>
          <p:cNvPr id="36" name="文本占位符 5">
            <a:extLst>
              <a:ext uri="{FF2B5EF4-FFF2-40B4-BE49-F238E27FC236}">
                <a16:creationId xmlns:a16="http://schemas.microsoft.com/office/drawing/2014/main" id="{679C197B-A0B2-354E-9229-C658AA0470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8102" y="5298393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D42493-23DD-572C-301C-7E2635C65F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7348" y="401759"/>
            <a:ext cx="2723876" cy="5039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82FA6D-3EA9-4460-8179-8FDC1BF2E7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0000" y="430558"/>
            <a:ext cx="1112566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57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C61B7F-CDFF-EF19-C282-7DBD86D96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33">
            <a:extLst>
              <a:ext uri="{FF2B5EF4-FFF2-40B4-BE49-F238E27FC236}">
                <a16:creationId xmlns:a16="http://schemas.microsoft.com/office/drawing/2014/main" id="{DFC061B9-28A2-A5A4-CC28-D8A59110F74D}"/>
              </a:ext>
            </a:extLst>
          </p:cNvPr>
          <p:cNvSpPr/>
          <p:nvPr userDrawn="1"/>
        </p:nvSpPr>
        <p:spPr>
          <a:xfrm>
            <a:off x="0" y="0"/>
            <a:ext cx="12192000" cy="6885543"/>
          </a:xfrm>
          <a:prstGeom prst="rect">
            <a:avLst/>
          </a:prstGeom>
          <a:gradFill flip="none" rotWithShape="1">
            <a:gsLst>
              <a:gs pos="37000">
                <a:srgbClr val="F3F6FF">
                  <a:alpha val="92000"/>
                </a:srgbClr>
              </a:gs>
              <a:gs pos="84000">
                <a:srgbClr val="F3F6FF">
                  <a:alpha val="46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1D83FE-ECC6-6D41-855E-0A9FD570E242}"/>
              </a:ext>
            </a:extLst>
          </p:cNvPr>
          <p:cNvSpPr/>
          <p:nvPr userDrawn="1"/>
        </p:nvSpPr>
        <p:spPr>
          <a:xfrm>
            <a:off x="0" y="2044874"/>
            <a:ext cx="12192000" cy="2439444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7CF3936-D481-6D43-9586-89B19B7809BA}"/>
              </a:ext>
            </a:extLst>
          </p:cNvPr>
          <p:cNvSpPr/>
          <p:nvPr userDrawn="1"/>
        </p:nvSpPr>
        <p:spPr>
          <a:xfrm>
            <a:off x="682170" y="3483026"/>
            <a:ext cx="22606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占位符 9">
            <a:extLst>
              <a:ext uri="{FF2B5EF4-FFF2-40B4-BE49-F238E27FC236}">
                <a16:creationId xmlns:a16="http://schemas.microsoft.com/office/drawing/2014/main" id="{5FA31264-A84A-5D42-9BA3-33B05B01E8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5221" y="2851413"/>
            <a:ext cx="877549" cy="631613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20" name="文本占位符 9">
            <a:extLst>
              <a:ext uri="{FF2B5EF4-FFF2-40B4-BE49-F238E27FC236}">
                <a16:creationId xmlns:a16="http://schemas.microsoft.com/office/drawing/2014/main" id="{0B529DB6-9BC8-C74D-9E7C-1BC36A935C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3537" y="2851414"/>
            <a:ext cx="7922549" cy="64633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945137-A4A3-3944-BC9B-72615B9FFCD2}"/>
              </a:ext>
            </a:extLst>
          </p:cNvPr>
          <p:cNvSpPr txBox="1"/>
          <p:nvPr userDrawn="1"/>
        </p:nvSpPr>
        <p:spPr>
          <a:xfrm>
            <a:off x="682171" y="2851413"/>
            <a:ext cx="1405641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endParaRPr kumimoji="1"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7E9F8B36-C4D2-3642-B4BE-0410D17B6B31}"/>
              </a:ext>
            </a:extLst>
          </p:cNvPr>
          <p:cNvSpPr/>
          <p:nvPr userDrawn="1"/>
        </p:nvSpPr>
        <p:spPr>
          <a:xfrm>
            <a:off x="387350" y="6475003"/>
            <a:ext cx="4952472" cy="234753"/>
          </a:xfrm>
          <a:prstGeom prst="homePlate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07F43B93-7CAD-F54E-B6AC-B42FDF7B43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5633" y="6380680"/>
            <a:ext cx="575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A5AA548-F88F-1644-9623-DEB29B1AF9E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3C8749-AE46-AF98-E41E-196998C182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7348" y="401759"/>
            <a:ext cx="2723876" cy="5039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AB4A12F-6218-21CB-11E2-4C818AE436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0000" y="430558"/>
            <a:ext cx="1112566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4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A3EDFBD2-2439-B746-996A-8EED9273D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5633" y="6380680"/>
            <a:ext cx="575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A5AA548-F88F-1644-9623-DEB29B1AF9E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7E9C33-F2E0-A545-A1E6-2EBBF36DB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350" y="385298"/>
            <a:ext cx="8748000" cy="557213"/>
          </a:xfrm>
          <a:prstGeom prst="rect">
            <a:avLst/>
          </a:prstGeom>
        </p:spPr>
        <p:txBody>
          <a:bodyPr lIns="0" rIns="0" anchor="ctr" anchorCtr="0"/>
          <a:lstStyle>
            <a:lvl1pPr>
              <a:lnSpc>
                <a:spcPct val="100000"/>
              </a:lnSpc>
              <a:defRPr sz="2600" b="1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88DCCC12-4893-8749-8A00-B2059D118B4F}"/>
              </a:ext>
            </a:extLst>
          </p:cNvPr>
          <p:cNvSpPr/>
          <p:nvPr userDrawn="1"/>
        </p:nvSpPr>
        <p:spPr>
          <a:xfrm>
            <a:off x="387350" y="6472702"/>
            <a:ext cx="4952472" cy="234753"/>
          </a:xfrm>
          <a:prstGeom prst="homePlate">
            <a:avLst/>
          </a:prstGeom>
          <a:solidFill>
            <a:schemeClr val="bg2">
              <a:lumMod val="9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5AE1C40F-7598-5FB2-BF9A-409AB23467CF}"/>
              </a:ext>
            </a:extLst>
          </p:cNvPr>
          <p:cNvSpPr/>
          <p:nvPr userDrawn="1"/>
        </p:nvSpPr>
        <p:spPr>
          <a:xfrm>
            <a:off x="234065" y="430576"/>
            <a:ext cx="51407" cy="46665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883667-E385-FFF9-1020-0E7DA20DE6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378000" y="353632"/>
            <a:ext cx="2723871" cy="5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7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C61B7F-CDFF-EF19-C282-7DBD86D964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33">
            <a:extLst>
              <a:ext uri="{FF2B5EF4-FFF2-40B4-BE49-F238E27FC236}">
                <a16:creationId xmlns:a16="http://schemas.microsoft.com/office/drawing/2014/main" id="{DFC061B9-28A2-A5A4-CC28-D8A59110F74D}"/>
              </a:ext>
            </a:extLst>
          </p:cNvPr>
          <p:cNvSpPr/>
          <p:nvPr userDrawn="1"/>
        </p:nvSpPr>
        <p:spPr>
          <a:xfrm>
            <a:off x="0" y="0"/>
            <a:ext cx="12192000" cy="6885543"/>
          </a:xfrm>
          <a:prstGeom prst="rect">
            <a:avLst/>
          </a:prstGeom>
          <a:gradFill flip="none" rotWithShape="1">
            <a:gsLst>
              <a:gs pos="37000">
                <a:srgbClr val="F3F6FF">
                  <a:alpha val="92000"/>
                </a:srgbClr>
              </a:gs>
              <a:gs pos="84000">
                <a:srgbClr val="F3F6FF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1D7760-F46F-D74D-471F-DC987CD2C0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2894947" y="2635526"/>
            <a:ext cx="1586948" cy="1586948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A987481D-ABF8-D05A-EB6F-8650BD75795E}"/>
              </a:ext>
            </a:extLst>
          </p:cNvPr>
          <p:cNvGrpSpPr/>
          <p:nvPr userDrawn="1"/>
        </p:nvGrpSpPr>
        <p:grpSpPr>
          <a:xfrm>
            <a:off x="4589568" y="2810947"/>
            <a:ext cx="4707486" cy="1236106"/>
            <a:chOff x="4589568" y="3637204"/>
            <a:chExt cx="4707486" cy="1236106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887F33C-753D-0BAF-2DCF-A90466E26528}"/>
                </a:ext>
              </a:extLst>
            </p:cNvPr>
            <p:cNvSpPr txBox="1"/>
            <p:nvPr/>
          </p:nvSpPr>
          <p:spPr>
            <a:xfrm>
              <a:off x="4589569" y="4124452"/>
              <a:ext cx="41531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北京市海淀区西北旺东路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10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号院东区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16</a:t>
              </a:r>
              <a:r>
                <a:rPr kumimoji="1" lang="zh-CN" altLang="en-US" sz="16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号楼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A023887-3071-9BF4-1A51-E6837E31F07B}"/>
                </a:ext>
              </a:extLst>
            </p:cNvPr>
            <p:cNvSpPr txBox="1"/>
            <p:nvPr/>
          </p:nvSpPr>
          <p:spPr>
            <a:xfrm>
              <a:off x="4595738" y="3637204"/>
              <a:ext cx="470131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1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软通动力信息技术</a:t>
              </a:r>
              <a:r>
                <a:rPr kumimoji="1" lang="en-US" altLang="zh-CN" sz="21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kumimoji="1" lang="zh-CN" altLang="en-US" sz="21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集团</a:t>
              </a:r>
              <a:r>
                <a:rPr kumimoji="1" lang="en-US" altLang="zh-CN" sz="21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r>
                <a:rPr kumimoji="1" lang="zh-CN" altLang="en-US" sz="2100" b="1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股份有限公司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8D663D3-4DB6-7BEE-1141-A790243A9513}"/>
                </a:ext>
              </a:extLst>
            </p:cNvPr>
            <p:cNvSpPr txBox="1"/>
            <p:nvPr/>
          </p:nvSpPr>
          <p:spPr>
            <a:xfrm>
              <a:off x="4589568" y="4534756"/>
              <a:ext cx="2153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sz="16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www.isoftstone.com</a:t>
              </a:r>
              <a:endParaRPr kumimoji="1"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775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B339971-7678-A648-9F41-C6F7510DD9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1" y="-13252"/>
            <a:ext cx="12191999" cy="6871252"/>
          </a:xfrm>
          <a:prstGeom prst="rect">
            <a:avLst/>
          </a:prstGeom>
        </p:spPr>
      </p:pic>
      <p:sp>
        <p:nvSpPr>
          <p:cNvPr id="6" name="Rectangle 33">
            <a:extLst>
              <a:ext uri="{FF2B5EF4-FFF2-40B4-BE49-F238E27FC236}">
                <a16:creationId xmlns:a16="http://schemas.microsoft.com/office/drawing/2014/main" id="{3F06908A-17DA-F44A-8199-80749CDEFE3F}"/>
              </a:ext>
            </a:extLst>
          </p:cNvPr>
          <p:cNvSpPr/>
          <p:nvPr userDrawn="1"/>
        </p:nvSpPr>
        <p:spPr>
          <a:xfrm>
            <a:off x="0" y="-13252"/>
            <a:ext cx="12192000" cy="6858000"/>
          </a:xfrm>
          <a:prstGeom prst="rect">
            <a:avLst/>
          </a:prstGeom>
          <a:gradFill flip="none" rotWithShape="1">
            <a:gsLst>
              <a:gs pos="21000">
                <a:schemeClr val="tx1">
                  <a:alpha val="32000"/>
                </a:schemeClr>
              </a:gs>
              <a:gs pos="82000">
                <a:schemeClr val="tx1">
                  <a:alpha val="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占位符 12">
            <a:extLst>
              <a:ext uri="{FF2B5EF4-FFF2-40B4-BE49-F238E27FC236}">
                <a16:creationId xmlns:a16="http://schemas.microsoft.com/office/drawing/2014/main" id="{AD08E04F-1B6C-0448-A85E-AD0B3F4248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2007207"/>
            <a:ext cx="11239499" cy="8509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buNone/>
              <a:defRPr sz="5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r>
              <a:rPr kumimoji="1" lang="zh-CN" altLang="en-US" dirty="0"/>
              <a:t>单击此处输入标题</a:t>
            </a:r>
          </a:p>
        </p:txBody>
      </p:sp>
      <p:sp>
        <p:nvSpPr>
          <p:cNvPr id="27" name="文本占位符 12">
            <a:extLst>
              <a:ext uri="{FF2B5EF4-FFF2-40B4-BE49-F238E27FC236}">
                <a16:creationId xmlns:a16="http://schemas.microsoft.com/office/drawing/2014/main" id="{C7AE527D-37AD-2B4C-9E7C-EC918765D4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7350" y="3182864"/>
            <a:ext cx="11239499" cy="58477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lnSpc>
                <a:spcPct val="100000"/>
              </a:lnSpc>
              <a:buNone/>
              <a:defRPr sz="32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>
              <a:defRPr sz="5600"/>
            </a:lvl2pPr>
            <a:lvl3pPr>
              <a:defRPr sz="5600"/>
            </a:lvl3pPr>
            <a:lvl4pPr>
              <a:defRPr sz="5600"/>
            </a:lvl4pPr>
            <a:lvl5pPr>
              <a:defRPr sz="5600"/>
            </a:lvl5pPr>
          </a:lstStyle>
          <a:p>
            <a:pPr lvl="0"/>
            <a:r>
              <a:rPr kumimoji="1" lang="zh-CN" altLang="en-US" dirty="0"/>
              <a:t>单击此处输入副标题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46D3B167-A1CF-B349-A94B-55330ACFFE65}"/>
              </a:ext>
            </a:extLst>
          </p:cNvPr>
          <p:cNvSpPr/>
          <p:nvPr userDrawn="1"/>
        </p:nvSpPr>
        <p:spPr>
          <a:xfrm>
            <a:off x="387350" y="6475003"/>
            <a:ext cx="4952472" cy="234753"/>
          </a:xfrm>
          <a:prstGeom prst="homePlat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B40B7B-1069-269E-56B2-A912F40DBD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7348" y="401759"/>
            <a:ext cx="2729624" cy="5039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244104-9FCA-050B-9751-398F70A32F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620000" y="430558"/>
            <a:ext cx="1087384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4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FFFA867-9669-294A-9BB0-1873E733B3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33">
            <a:extLst>
              <a:ext uri="{FF2B5EF4-FFF2-40B4-BE49-F238E27FC236}">
                <a16:creationId xmlns:a16="http://schemas.microsoft.com/office/drawing/2014/main" id="{6CA2CA27-6530-3440-99A1-3B265C4C8BA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1000">
                <a:schemeClr val="tx1">
                  <a:alpha val="92000"/>
                </a:schemeClr>
              </a:gs>
              <a:gs pos="82000">
                <a:schemeClr val="tx1">
                  <a:alpha val="49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113AB9-F7A4-8E4B-88D7-8D0AB28EE9BD}"/>
              </a:ext>
            </a:extLst>
          </p:cNvPr>
          <p:cNvSpPr txBox="1"/>
          <p:nvPr userDrawn="1"/>
        </p:nvSpPr>
        <p:spPr>
          <a:xfrm>
            <a:off x="1893288" y="283852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6B2535-B6E7-A443-B1FF-76F02348C2E2}"/>
              </a:ext>
            </a:extLst>
          </p:cNvPr>
          <p:cNvSpPr txBox="1"/>
          <p:nvPr userDrawn="1"/>
        </p:nvSpPr>
        <p:spPr>
          <a:xfrm>
            <a:off x="0" y="3630677"/>
            <a:ext cx="33753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zh-CN" sz="40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kumimoji="1" lang="zh-CN" altLang="en-US" sz="40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占位符 5">
            <a:extLst>
              <a:ext uri="{FF2B5EF4-FFF2-40B4-BE49-F238E27FC236}">
                <a16:creationId xmlns:a16="http://schemas.microsoft.com/office/drawing/2014/main" id="{C818A131-0730-ED40-81F6-A8C99ABB4D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1532" y="1476878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29" name="文本占位符 5">
            <a:extLst>
              <a:ext uri="{FF2B5EF4-FFF2-40B4-BE49-F238E27FC236}">
                <a16:creationId xmlns:a16="http://schemas.microsoft.com/office/drawing/2014/main" id="{D79D9DC8-6B94-7440-BB6F-DBC83C4BE5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1532" y="2798791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0" name="文本占位符 5">
            <a:extLst>
              <a:ext uri="{FF2B5EF4-FFF2-40B4-BE49-F238E27FC236}">
                <a16:creationId xmlns:a16="http://schemas.microsoft.com/office/drawing/2014/main" id="{A37CD68C-FF95-4F4D-BA51-39C9C64CC5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91532" y="4120704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1" name="文本占位符 5">
            <a:extLst>
              <a:ext uri="{FF2B5EF4-FFF2-40B4-BE49-F238E27FC236}">
                <a16:creationId xmlns:a16="http://schemas.microsoft.com/office/drawing/2014/main" id="{E18A9A3A-FEC1-0948-A661-59F4869D92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1532" y="5442616"/>
            <a:ext cx="1047403" cy="66353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lvl1pPr marL="342900" indent="-342900" algn="l">
              <a:lnSpc>
                <a:spcPct val="100000"/>
              </a:lnSpc>
              <a:buClr>
                <a:srgbClr val="C00000"/>
              </a:buClr>
              <a:buSzPct val="85000"/>
              <a:buFont typeface="Hiragino Sans W6" panose="020B0400000000000000" pitchFamily="34" charset="-128"/>
              <a:buChar char="◼"/>
              <a:defRPr sz="28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2" name="文本占位符 5">
            <a:extLst>
              <a:ext uri="{FF2B5EF4-FFF2-40B4-BE49-F238E27FC236}">
                <a16:creationId xmlns:a16="http://schemas.microsoft.com/office/drawing/2014/main" id="{071E95E1-7359-B247-A6D8-5F21BDEFB8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48102" y="1332655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  <a:endParaRPr kumimoji="1" lang="en-US" altLang="zh-CN" dirty="0"/>
          </a:p>
        </p:txBody>
      </p:sp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A246854F-5083-6A4B-9208-84A629600B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8102" y="2654568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</a:p>
        </p:txBody>
      </p:sp>
      <p:sp>
        <p:nvSpPr>
          <p:cNvPr id="34" name="文本占位符 5">
            <a:extLst>
              <a:ext uri="{FF2B5EF4-FFF2-40B4-BE49-F238E27FC236}">
                <a16:creationId xmlns:a16="http://schemas.microsoft.com/office/drawing/2014/main" id="{EC34C017-95BF-9949-8DB2-C2E37BA045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48102" y="3976481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</a:p>
        </p:txBody>
      </p:sp>
      <p:sp>
        <p:nvSpPr>
          <p:cNvPr id="35" name="文本占位符 5">
            <a:extLst>
              <a:ext uri="{FF2B5EF4-FFF2-40B4-BE49-F238E27FC236}">
                <a16:creationId xmlns:a16="http://schemas.microsoft.com/office/drawing/2014/main" id="{CE7F4CD9-F6A4-5140-A95E-86217B7E30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8102" y="5298393"/>
            <a:ext cx="5837432" cy="914399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zh-CN" altLang="en-US" dirty="0"/>
              <a:t>点击输入标题</a:t>
            </a:r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52B71744-29F7-9146-886E-2DCDEECFE00B}"/>
              </a:ext>
            </a:extLst>
          </p:cNvPr>
          <p:cNvSpPr/>
          <p:nvPr userDrawn="1"/>
        </p:nvSpPr>
        <p:spPr>
          <a:xfrm>
            <a:off x="387350" y="6475003"/>
            <a:ext cx="4952472" cy="234753"/>
          </a:xfrm>
          <a:prstGeom prst="homePlat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sp>
        <p:nvSpPr>
          <p:cNvPr id="20" name="灯片编号占位符 5">
            <a:extLst>
              <a:ext uri="{FF2B5EF4-FFF2-40B4-BE49-F238E27FC236}">
                <a16:creationId xmlns:a16="http://schemas.microsoft.com/office/drawing/2014/main" id="{3A143707-1D5F-B041-ADC4-344295FEA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5633" y="6380680"/>
            <a:ext cx="575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A5AA548-F88F-1644-9623-DEB29B1AF9E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450139-0EA5-A50C-1AAB-47AF129A61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7348" y="401759"/>
            <a:ext cx="2729624" cy="5039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860968-C6FF-CFAC-2500-7B04F25A15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620000" y="430558"/>
            <a:ext cx="1087384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85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1FFFA867-9669-294A-9BB0-1873E733B3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33">
            <a:extLst>
              <a:ext uri="{FF2B5EF4-FFF2-40B4-BE49-F238E27FC236}">
                <a16:creationId xmlns:a16="http://schemas.microsoft.com/office/drawing/2014/main" id="{D56A8B21-A134-8E4C-9A36-E5908A47D2C5}"/>
              </a:ext>
            </a:extLst>
          </p:cNvPr>
          <p:cNvSpPr/>
          <p:nvPr userDrawn="1"/>
        </p:nvSpPr>
        <p:spPr>
          <a:xfrm>
            <a:off x="0" y="-13252"/>
            <a:ext cx="12192000" cy="6858000"/>
          </a:xfrm>
          <a:prstGeom prst="rect">
            <a:avLst/>
          </a:prstGeom>
          <a:gradFill flip="none" rotWithShape="1">
            <a:gsLst>
              <a:gs pos="21000">
                <a:schemeClr val="tx1">
                  <a:alpha val="32000"/>
                </a:schemeClr>
              </a:gs>
              <a:gs pos="82000">
                <a:schemeClr val="tx1">
                  <a:alpha val="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C30CEAA-83B2-F24F-878E-A4ACCD7F49F3}"/>
              </a:ext>
            </a:extLst>
          </p:cNvPr>
          <p:cNvSpPr/>
          <p:nvPr userDrawn="1"/>
        </p:nvSpPr>
        <p:spPr>
          <a:xfrm>
            <a:off x="0" y="2044874"/>
            <a:ext cx="12192000" cy="2439444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5F4E0B-6B3F-4F4B-BE26-2F679B8B775F}"/>
              </a:ext>
            </a:extLst>
          </p:cNvPr>
          <p:cNvSpPr/>
          <p:nvPr userDrawn="1"/>
        </p:nvSpPr>
        <p:spPr>
          <a:xfrm>
            <a:off x="682170" y="3483026"/>
            <a:ext cx="2260600" cy="457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占位符 9">
            <a:extLst>
              <a:ext uri="{FF2B5EF4-FFF2-40B4-BE49-F238E27FC236}">
                <a16:creationId xmlns:a16="http://schemas.microsoft.com/office/drawing/2014/main" id="{08847468-46B3-494E-9D6F-A47B4960D4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5221" y="2851413"/>
            <a:ext cx="877549" cy="631613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7" name="文本占位符 9">
            <a:extLst>
              <a:ext uri="{FF2B5EF4-FFF2-40B4-BE49-F238E27FC236}">
                <a16:creationId xmlns:a16="http://schemas.microsoft.com/office/drawing/2014/main" id="{63A3586F-AD51-C04A-AB46-6A8815D93D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13537" y="2851414"/>
            <a:ext cx="7922549" cy="646330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9ADEDE-753A-1D48-BF2E-63B918AB52C4}"/>
              </a:ext>
            </a:extLst>
          </p:cNvPr>
          <p:cNvSpPr txBox="1"/>
          <p:nvPr userDrawn="1"/>
        </p:nvSpPr>
        <p:spPr>
          <a:xfrm>
            <a:off x="682171" y="2851413"/>
            <a:ext cx="1405641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PART</a:t>
            </a:r>
            <a:endParaRPr kumimoji="1" lang="zh-CN" altLang="en-US" sz="36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EB99C728-D900-DF4E-9EA2-248E9C6009FC}"/>
              </a:ext>
            </a:extLst>
          </p:cNvPr>
          <p:cNvSpPr/>
          <p:nvPr userDrawn="1"/>
        </p:nvSpPr>
        <p:spPr>
          <a:xfrm>
            <a:off x="387350" y="6475003"/>
            <a:ext cx="4952472" cy="234753"/>
          </a:xfrm>
          <a:prstGeom prst="homePlat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00289511-24C2-3F4F-892B-2AE93054C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5633" y="6380680"/>
            <a:ext cx="575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A5AA548-F88F-1644-9623-DEB29B1AF9E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DEA56A-7105-00E4-FE95-F76EEF4319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87348" y="401759"/>
            <a:ext cx="2729624" cy="5039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230D85E-8903-98F4-B636-8A0CB3D31F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620000" y="430558"/>
            <a:ext cx="1087384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0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gradFill>
          <a:gsLst>
            <a:gs pos="0">
              <a:srgbClr val="002060">
                <a:alpha val="86000"/>
              </a:srgbClr>
            </a:gs>
            <a:gs pos="98000">
              <a:srgbClr val="00206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08DA6D6-ED45-514E-A3E3-7ADC78C6DD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3" y="-13252"/>
            <a:ext cx="12192001" cy="6871252"/>
          </a:xfrm>
          <a:prstGeom prst="rect">
            <a:avLst/>
          </a:prstGeom>
        </p:spPr>
      </p:pic>
      <p:sp>
        <p:nvSpPr>
          <p:cNvPr id="11" name="Rectangle 33">
            <a:extLst>
              <a:ext uri="{FF2B5EF4-FFF2-40B4-BE49-F238E27FC236}">
                <a16:creationId xmlns:a16="http://schemas.microsoft.com/office/drawing/2014/main" id="{98662FE9-3C2E-CB4D-A9DA-361BB2628D41}"/>
              </a:ext>
            </a:extLst>
          </p:cNvPr>
          <p:cNvSpPr/>
          <p:nvPr userDrawn="1"/>
        </p:nvSpPr>
        <p:spPr>
          <a:xfrm>
            <a:off x="-3" y="-13252"/>
            <a:ext cx="12192000" cy="6871252"/>
          </a:xfrm>
          <a:prstGeom prst="rect">
            <a:avLst/>
          </a:prstGeom>
          <a:gradFill flip="none" rotWithShape="1">
            <a:gsLst>
              <a:gs pos="21000">
                <a:schemeClr val="tx1">
                  <a:alpha val="95000"/>
                </a:schemeClr>
              </a:gs>
              <a:gs pos="82000">
                <a:schemeClr val="tx1">
                  <a:alpha val="47000"/>
                </a:scheme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A3EDFBD2-2439-B746-996A-8EED9273D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5633" y="6380680"/>
            <a:ext cx="575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BA5AA548-F88F-1644-9623-DEB29B1AF9E7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7E9C33-F2E0-A545-A1E6-2EBBF36DBC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350" y="385298"/>
            <a:ext cx="8748000" cy="557213"/>
          </a:xfrm>
          <a:prstGeom prst="rect">
            <a:avLst/>
          </a:prstGeom>
        </p:spPr>
        <p:txBody>
          <a:bodyPr lIns="0" rIns="0" anchor="ctr" anchorCtr="0"/>
          <a:lstStyle>
            <a:lvl1pPr>
              <a:lnSpc>
                <a:spcPct val="100000"/>
              </a:lnSpc>
              <a:defRPr sz="2600" b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508160B8-408C-564D-BCFE-76741C9FAF58}"/>
              </a:ext>
            </a:extLst>
          </p:cNvPr>
          <p:cNvSpPr/>
          <p:nvPr userDrawn="1"/>
        </p:nvSpPr>
        <p:spPr>
          <a:xfrm>
            <a:off x="387350" y="6475003"/>
            <a:ext cx="4952472" cy="234753"/>
          </a:xfrm>
          <a:prstGeom prst="homePlate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kumimoji="1" lang="en-US" altLang="zh-CN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©2024</a:t>
            </a:r>
            <a:r>
              <a:rPr kumimoji="1" lang="zh-CN" altLang="en-US" sz="9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本文档版权归软通动力信息技术（集团）股份有限公司所有，并保留所有权利。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CAC2A401-061E-AD78-5618-8B2C0E61734F}"/>
              </a:ext>
            </a:extLst>
          </p:cNvPr>
          <p:cNvSpPr/>
          <p:nvPr userDrawn="1"/>
        </p:nvSpPr>
        <p:spPr>
          <a:xfrm>
            <a:off x="234065" y="430576"/>
            <a:ext cx="51407" cy="46665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62D96A-9C78-921E-90D6-D99A183CB0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378000" y="352800"/>
            <a:ext cx="2729624" cy="50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2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51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3" r:id="rId2"/>
    <p:sldLayoutId id="2147483724" r:id="rId3"/>
    <p:sldLayoutId id="2147483702" r:id="rId4"/>
    <p:sldLayoutId id="214748370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680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415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880" indent="-23368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58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5" r:id="rId2"/>
    <p:sldLayoutId id="2147483726" r:id="rId3"/>
    <p:sldLayoutId id="2147483716" r:id="rId4"/>
    <p:sldLayoutId id="2147483720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680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415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880" indent="-23368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1508" y="2704669"/>
            <a:ext cx="1982705" cy="3935154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41307" y="2207613"/>
                <a:ext cx="355905" cy="166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842948"/>
                <a:r>
                  <a:rPr kumimoji="1" lang="zh-CN" altLang="en-US" sz="923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68541"/>
              <a:ext cx="1982912" cy="3798079"/>
              <a:chOff x="12216278" y="3068541"/>
              <a:chExt cx="1982912" cy="3798079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68541"/>
                <a:ext cx="569387" cy="1661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842948"/>
                <a:r>
                  <a:rPr kumimoji="1" lang="zh-CN" altLang="en-US" sz="923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842948"/>
                <a:r>
                  <a:rPr kumimoji="1" lang="en-US" altLang="zh-CN" sz="646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979736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977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408" indent="-296408" algn="l" defTabSz="1187977" rtl="0" eaLnBrk="1" latinLnBrk="0" hangingPunct="1">
        <a:lnSpc>
          <a:spcPct val="90000"/>
        </a:lnSpc>
        <a:spcBef>
          <a:spcPct val="282000"/>
        </a:spcBef>
        <a:buFont typeface="Arial" panose="020B0604020202020204" pitchFamily="34" charset="0"/>
        <a:buChar char="•"/>
        <a:defRPr sz="3639" kern="1200">
          <a:solidFill>
            <a:schemeClr val="tx1"/>
          </a:solidFill>
          <a:latin typeface="+mn-lt"/>
          <a:ea typeface="+mn-ea"/>
          <a:cs typeface="+mn-cs"/>
        </a:defRPr>
      </a:lvl1pPr>
      <a:lvl2pPr marL="889811" indent="-296408" algn="l" defTabSz="118797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386" indent="-296408" algn="l" defTabSz="118797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788" indent="-296408" algn="l" defTabSz="118797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4pPr>
      <a:lvl5pPr marL="2671777" indent="-296408" algn="l" defTabSz="118797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5pPr>
      <a:lvl6pPr marL="3265765" indent="-296408" algn="l" defTabSz="118797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6pPr>
      <a:lvl7pPr marL="3859168" indent="-296408" algn="l" defTabSz="118797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7pPr>
      <a:lvl8pPr marL="4452571" indent="-296408" algn="l" defTabSz="118797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8pPr>
      <a:lvl9pPr marL="5047145" indent="-296408" algn="l" defTabSz="1187977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977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1pPr>
      <a:lvl2pPr marL="593403" algn="l" defTabSz="1187977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2pPr>
      <a:lvl3pPr marL="1187977" algn="l" defTabSz="1187977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3pPr>
      <a:lvl4pPr marL="1781966" algn="l" defTabSz="1187977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4pPr>
      <a:lvl5pPr marL="2375368" algn="l" defTabSz="1187977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5pPr>
      <a:lvl6pPr marL="2969357" algn="l" defTabSz="1187977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6pPr>
      <a:lvl7pPr marL="3562174" algn="l" defTabSz="1187977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7pPr>
      <a:lvl8pPr marL="4155577" algn="l" defTabSz="1187977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8pPr>
      <a:lvl9pPr marL="4748979" algn="l" defTabSz="1187977" rtl="0" eaLnBrk="1" latinLnBrk="0" hangingPunct="1">
        <a:defRPr sz="23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199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PT" sz="2600" kern="1200">
          <a:solidFill>
            <a:schemeClr val="tx2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ts val="22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680" indent="-228600" algn="l" defTabSz="914400" rtl="0" eaLnBrk="1" latinLnBrk="0" hangingPunct="1">
        <a:lnSpc>
          <a:spcPts val="2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4155" algn="l" defTabSz="914400" rtl="0" eaLnBrk="1" latinLnBrk="0" hangingPunct="1">
        <a:lnSpc>
          <a:spcPts val="16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690880" indent="-23368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97F4E3-E193-5543-579D-BEFDA5718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2842" y="1780359"/>
            <a:ext cx="10493086" cy="964653"/>
          </a:xfrm>
        </p:spPr>
        <p:txBody>
          <a:bodyPr/>
          <a:lstStyle/>
          <a:p>
            <a:r>
              <a:rPr lang="zh-CN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套件实现跨平台系统的通用图形界面开发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4CEDA2C-D5DF-D8BA-A6FF-DF3866B02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73" y="3309210"/>
            <a:ext cx="11239499" cy="81200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罗国鹏</a:t>
            </a:r>
          </a:p>
          <a:p>
            <a:pPr>
              <a:lnSpc>
                <a:spcPct val="150000"/>
              </a:lnSpc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高级软件工程师</a:t>
            </a:r>
          </a:p>
        </p:txBody>
      </p:sp>
    </p:spTree>
    <p:extLst>
      <p:ext uri="{BB962C8B-B14F-4D97-AF65-F5344CB8AC3E}">
        <p14:creationId xmlns:p14="http://schemas.microsoft.com/office/powerpoint/2010/main" val="4132311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33AD05E9-61D4-7286-FDDD-4AC1D072D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25" y="937927"/>
            <a:ext cx="5974080" cy="5073821"/>
          </a:xfrm>
          <a:prstGeom prst="rect">
            <a:avLst/>
          </a:prstGeom>
        </p:spPr>
      </p:pic>
      <p:sp>
        <p:nvSpPr>
          <p:cNvPr id="13" name="文字 25pt">
            <a:extLst>
              <a:ext uri="{FF2B5EF4-FFF2-40B4-BE49-F238E27FC236}">
                <a16:creationId xmlns:a16="http://schemas.microsoft.com/office/drawing/2014/main" id="{8294629A-E7DF-DC4F-C7A5-376C782EE4CE}"/>
              </a:ext>
            </a:extLst>
          </p:cNvPr>
          <p:cNvSpPr txBox="1"/>
          <p:nvPr/>
        </p:nvSpPr>
        <p:spPr>
          <a:xfrm>
            <a:off x="423550" y="1011779"/>
            <a:ext cx="5289315" cy="4668921"/>
          </a:xfrm>
          <a:prstGeom prst="rect">
            <a:avLst/>
          </a:prstGeom>
          <a:ln w="12700">
            <a:miter lim="400000"/>
          </a:ln>
        </p:spPr>
        <p:txBody>
          <a:bodyPr wrap="square" lIns="108370" tIns="108370" rIns="108370" bIns="108370" anchor="ctr" anchorCtr="0">
            <a:spAutoFit/>
          </a:bodyPr>
          <a:lstStyle>
            <a:lvl1pPr defTabSz="695960">
              <a:lnSpc>
                <a:spcPct val="130000"/>
              </a:lnSpc>
              <a:defRPr sz="2500" b="0" spc="250">
                <a:latin typeface="FZLanTingHeiS-R-GB" panose="02000500000000000000" charset="-122"/>
                <a:ea typeface="FZLanTingHeiS-R-GB" panose="02000500000000000000" charset="-122"/>
                <a:cs typeface="FZLanTingHeiS-R-GB" panose="02000500000000000000" charset="-122"/>
                <a:sym typeface="FZLanTingHeiS-R-GB" panose="02000500000000000000" charset="-122"/>
              </a:defRPr>
            </a:lvl1pPr>
          </a:lstStyle>
          <a:p>
            <a:pPr fontAlgn="base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QPlatfromIntegration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QPA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插件的对象声明周期管理，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 GUI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等模块通过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已完成的平台抽象层相关类实现对系统底层的调用，其中比较重要的实现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类包括：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EventDispatcher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：实现系统底层事件接入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BackingStore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：系统图形绘制双缓存实现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Screen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：系统屏幕对象，用于管理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：系统窗口对象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InputContext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：系统输入处理，包括鼠标、输入法等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OpenGLContext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：系统窗口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渲染上下文</a:t>
            </a:r>
          </a:p>
          <a:p>
            <a:pPr marL="285750" indent="-285750" fontAlgn="base"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Clipboard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：系统剪切板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BAC03DD-FB66-98A1-BE49-D2368A877FFD}"/>
              </a:ext>
            </a:extLst>
          </p:cNvPr>
          <p:cNvSpPr txBox="1"/>
          <p:nvPr/>
        </p:nvSpPr>
        <p:spPr>
          <a:xfrm>
            <a:off x="357766" y="182789"/>
            <a:ext cx="7908052" cy="6634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开源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 SIG 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关键技术点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分享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4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右箭头 13">
            <a:extLst>
              <a:ext uri="{FF2B5EF4-FFF2-40B4-BE49-F238E27FC236}">
                <a16:creationId xmlns:a16="http://schemas.microsoft.com/office/drawing/2014/main" id="{30E4E27B-91E4-9967-25FA-2A9D60948C96}"/>
              </a:ext>
            </a:extLst>
          </p:cNvPr>
          <p:cNvSpPr/>
          <p:nvPr/>
        </p:nvSpPr>
        <p:spPr>
          <a:xfrm rot="10800000">
            <a:off x="4503730" y="4638156"/>
            <a:ext cx="2707498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B50ACC5A-942F-0262-4969-1EE88A582C38}"/>
              </a:ext>
            </a:extLst>
          </p:cNvPr>
          <p:cNvSpPr txBox="1"/>
          <p:nvPr/>
        </p:nvSpPr>
        <p:spPr>
          <a:xfrm>
            <a:off x="364344" y="192834"/>
            <a:ext cx="7908052" cy="75760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开源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 SIG 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关键技术点分享</a:t>
            </a:r>
          </a:p>
          <a:p>
            <a:pPr>
              <a:lnSpc>
                <a:spcPct val="150000"/>
              </a:lnSpc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  <a:p>
            <a:pPr>
              <a:lnSpc>
                <a:spcPct val="150000"/>
              </a:lnSpc>
            </a:pP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  <a:p>
            <a:pPr>
              <a:lnSpc>
                <a:spcPct val="150000"/>
              </a:lnSpc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  <a:p>
            <a:pPr>
              <a:lnSpc>
                <a:spcPct val="150000"/>
              </a:lnSpc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4F73773-3067-CAA9-5436-4242DD7C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66" y="1041390"/>
            <a:ext cx="3933566" cy="2481610"/>
          </a:xfrm>
          <a:prstGeom prst="rect">
            <a:avLst/>
          </a:prstGeom>
        </p:spPr>
      </p:pic>
      <p:sp>
        <p:nvSpPr>
          <p:cNvPr id="13" name="右箭头 7">
            <a:extLst>
              <a:ext uri="{FF2B5EF4-FFF2-40B4-BE49-F238E27FC236}">
                <a16:creationId xmlns:a16="http://schemas.microsoft.com/office/drawing/2014/main" id="{1812C684-F457-91B4-2212-44C1A261E1F3}"/>
              </a:ext>
            </a:extLst>
          </p:cNvPr>
          <p:cNvSpPr/>
          <p:nvPr/>
        </p:nvSpPr>
        <p:spPr>
          <a:xfrm>
            <a:off x="4503729" y="1691206"/>
            <a:ext cx="2358247" cy="1057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QPaintEngine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3C14EF6-782F-CD59-3E71-0C62304AA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77" y="1033934"/>
            <a:ext cx="3933566" cy="2481610"/>
          </a:xfrm>
          <a:prstGeom prst="rect">
            <a:avLst/>
          </a:prstGeom>
        </p:spPr>
      </p:pic>
      <p:sp>
        <p:nvSpPr>
          <p:cNvPr id="15" name="下箭头 9">
            <a:extLst>
              <a:ext uri="{FF2B5EF4-FFF2-40B4-BE49-F238E27FC236}">
                <a16:creationId xmlns:a16="http://schemas.microsoft.com/office/drawing/2014/main" id="{AB41D214-B342-00CD-8311-C842AAA7EBC3}"/>
              </a:ext>
            </a:extLst>
          </p:cNvPr>
          <p:cNvSpPr/>
          <p:nvPr/>
        </p:nvSpPr>
        <p:spPr>
          <a:xfrm>
            <a:off x="8354228" y="3523000"/>
            <a:ext cx="1181100" cy="9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QPA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48C21D40-8530-F06A-DB08-9B5AED191A94}"/>
              </a:ext>
            </a:extLst>
          </p:cNvPr>
          <p:cNvSpPr/>
          <p:nvPr/>
        </p:nvSpPr>
        <p:spPr>
          <a:xfrm>
            <a:off x="7211228" y="4455048"/>
            <a:ext cx="3467100" cy="1625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QPA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5EAD948-E087-6D7C-F340-799B98E48495}"/>
              </a:ext>
            </a:extLst>
          </p:cNvPr>
          <p:cNvSpPr txBox="1"/>
          <p:nvPr/>
        </p:nvSpPr>
        <p:spPr>
          <a:xfrm>
            <a:off x="5420528" y="50831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平台接口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C233F94-2018-27AA-9296-6944D8B95549}"/>
              </a:ext>
            </a:extLst>
          </p:cNvPr>
          <p:cNvSpPr/>
          <p:nvPr/>
        </p:nvSpPr>
        <p:spPr>
          <a:xfrm>
            <a:off x="570166" y="3887516"/>
            <a:ext cx="3933564" cy="22633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平台本地窗口</a:t>
            </a:r>
          </a:p>
        </p:txBody>
      </p:sp>
    </p:spTree>
    <p:extLst>
      <p:ext uri="{BB962C8B-B14F-4D97-AF65-F5344CB8AC3E}">
        <p14:creationId xmlns:p14="http://schemas.microsoft.com/office/powerpoint/2010/main" val="374703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0721A-21E5-BC6C-F95F-AF62EF76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0F39006D-D4AF-9EAA-8E95-888C2D10CCFC}"/>
              </a:ext>
            </a:extLst>
          </p:cNvPr>
          <p:cNvSpPr txBox="1"/>
          <p:nvPr/>
        </p:nvSpPr>
        <p:spPr>
          <a:xfrm>
            <a:off x="3228631" y="2534138"/>
            <a:ext cx="6856081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 for </a:t>
            </a:r>
            <a:r>
              <a:rPr lang="en-US" altLang="zh-CN" sz="2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openEuler</a:t>
            </a: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适配成果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37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B190-E885-4B4C-A215-E7E6A329E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4E9E50B-4EF5-2542-CC11-A7288C11DDCD}"/>
              </a:ext>
            </a:extLst>
          </p:cNvPr>
          <p:cNvSpPr txBox="1"/>
          <p:nvPr/>
        </p:nvSpPr>
        <p:spPr>
          <a:xfrm>
            <a:off x="344610" y="210510"/>
            <a:ext cx="7908052" cy="6503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0" hangingPunct="1"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 for </a:t>
            </a:r>
            <a:r>
              <a:rPr lang="en-US" altLang="zh-CN" sz="3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openEuler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适配成果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sp>
        <p:nvSpPr>
          <p:cNvPr id="6" name="500美元以上全球高端智能手机市场份额稳步增长">
            <a:extLst>
              <a:ext uri="{FF2B5EF4-FFF2-40B4-BE49-F238E27FC236}">
                <a16:creationId xmlns:a16="http://schemas.microsoft.com/office/drawing/2014/main" id="{61FD2702-D295-6219-BD08-8C9EE6B0F013}"/>
              </a:ext>
            </a:extLst>
          </p:cNvPr>
          <p:cNvSpPr txBox="1"/>
          <p:nvPr/>
        </p:nvSpPr>
        <p:spPr>
          <a:xfrm>
            <a:off x="7191907" y="1871930"/>
            <a:ext cx="4819944" cy="2500503"/>
          </a:xfrm>
          <a:prstGeom prst="rect">
            <a:avLst/>
          </a:prstGeom>
          <a:ln w="12700">
            <a:miter lim="400000"/>
          </a:ln>
        </p:spPr>
        <p:txBody>
          <a:bodyPr wrap="square" lIns="108368" tIns="108368" rIns="108368" bIns="108368" anchor="ctr" anchorCtr="0">
            <a:spAutoFit/>
          </a:bodyPr>
          <a:lstStyle>
            <a:lvl1pPr defTabSz="695960">
              <a:lnSpc>
                <a:spcPct val="130000"/>
              </a:lnSpc>
              <a:defRPr sz="3500" b="0" spc="350">
                <a:latin typeface="FZLanTingHeiS-R-GB" panose="02000500000000000000" charset="-122"/>
                <a:ea typeface="FZLanTingHeiS-R-GB" panose="02000500000000000000" charset="-122"/>
                <a:cs typeface="FZLanTingHeiS-R-GB" panose="02000500000000000000" charset="-122"/>
                <a:sym typeface="FZLanTingHeiS-R-GB" panose="02000500000000000000" charset="-122"/>
              </a:defRPr>
            </a:lvl1pPr>
          </a:lstStyle>
          <a:p>
            <a:pPr fontAlgn="base"/>
            <a:r>
              <a:rPr 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按使用及部署划分，包含了设计工具、开发工具、框架必要模块、框架附加模块</a:t>
            </a:r>
            <a:r>
              <a:rPr lang="en-US" altLang="zh-CN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个部分，基于</a:t>
            </a:r>
            <a:r>
              <a:rPr lang="en-US" altLang="zh-CN" sz="1600" spc="2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跨平台开发考虑，适配任务如下：</a:t>
            </a:r>
            <a:endParaRPr lang="en-US" altLang="zh-CN" sz="1600" spc="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base">
              <a:buAutoNum type="arabicPeriod"/>
            </a:pP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OE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的开发工具进行补充</a:t>
            </a:r>
            <a:endParaRPr lang="en-US" altLang="zh-CN" sz="1600" spc="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base">
              <a:buAutoNum type="arabicPeriod"/>
            </a:pP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必要模块进行适配支持</a:t>
            </a:r>
            <a:endParaRPr lang="en-US" altLang="zh-CN" sz="1600" spc="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fontAlgn="base">
              <a:buAutoNum type="arabicPeriod"/>
            </a:pP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对部分</a:t>
            </a:r>
            <a:r>
              <a:rPr lang="en-US" altLang="zh-CN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附加模块</a:t>
            </a:r>
            <a:r>
              <a:rPr lang="zh-CN" altLang="en-US" sz="2000" dirty="0">
                <a:solidFill>
                  <a:schemeClr val="bg1"/>
                </a:solidFill>
                <a:latin typeface="Source Han Sans CN Regular" panose="020B0600000000000000" charset="-122"/>
                <a:ea typeface="Source Han Sans CN Regular" panose="020B0600000000000000" charset="-122"/>
                <a:cs typeface="Source Han Sans CN Regular" panose="020B0600000000000000" charset="-122"/>
              </a:rPr>
              <a:t>适配支持</a:t>
            </a:r>
            <a:endParaRPr sz="2000" dirty="0">
              <a:solidFill>
                <a:schemeClr val="bg1"/>
              </a:solidFill>
              <a:latin typeface="Source Han Sans CN Regular" panose="020B0600000000000000" charset="-122"/>
              <a:ea typeface="Source Han Sans CN Regular" panose="020B0600000000000000" charset="-122"/>
              <a:cs typeface="Source Han Sans CN Regular" panose="020B0600000000000000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24F578E-1AFE-2BA6-05AC-6F60E50D4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10" y="967967"/>
            <a:ext cx="6630325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34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B5D6-ABC1-8EA8-8307-5DF73F48E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00D27D-E9B5-B667-6AF0-CFC752601386}"/>
              </a:ext>
            </a:extLst>
          </p:cNvPr>
          <p:cNvSpPr txBox="1"/>
          <p:nvPr/>
        </p:nvSpPr>
        <p:spPr>
          <a:xfrm>
            <a:off x="344610" y="210510"/>
            <a:ext cx="7908052" cy="6503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0" hangingPunct="1"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 for </a:t>
            </a:r>
            <a:r>
              <a:rPr lang="en-US" altLang="zh-CN" sz="3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openEuler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适配成果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sp>
        <p:nvSpPr>
          <p:cNvPr id="6" name="500美元以上全球高端智能手机市场份额稳步增长">
            <a:extLst>
              <a:ext uri="{FF2B5EF4-FFF2-40B4-BE49-F238E27FC236}">
                <a16:creationId xmlns:a16="http://schemas.microsoft.com/office/drawing/2014/main" id="{EE4CB936-8F8B-F170-FE91-7528A1653FA4}"/>
              </a:ext>
            </a:extLst>
          </p:cNvPr>
          <p:cNvSpPr txBox="1"/>
          <p:nvPr/>
        </p:nvSpPr>
        <p:spPr>
          <a:xfrm>
            <a:off x="580597" y="1751270"/>
            <a:ext cx="3465129" cy="2748391"/>
          </a:xfrm>
          <a:prstGeom prst="rect">
            <a:avLst/>
          </a:prstGeom>
          <a:ln w="12700">
            <a:miter lim="400000"/>
          </a:ln>
        </p:spPr>
        <p:txBody>
          <a:bodyPr wrap="square" lIns="108368" tIns="108368" rIns="108368" bIns="108368" anchor="ctr" anchorCtr="0">
            <a:spAutoFit/>
          </a:bodyPr>
          <a:lstStyle>
            <a:lvl1pPr defTabSz="695960">
              <a:lnSpc>
                <a:spcPct val="130000"/>
              </a:lnSpc>
              <a:defRPr sz="3500" b="0" spc="350">
                <a:latin typeface="FZLanTingHeiS-R-GB" panose="02000500000000000000" charset="-122"/>
                <a:ea typeface="FZLanTingHeiS-R-GB" panose="02000500000000000000" charset="-122"/>
                <a:cs typeface="FZLanTingHeiS-R-GB" panose="02000500000000000000" charset="-122"/>
                <a:sym typeface="FZLanTingHeiS-R-GB" panose="02000500000000000000" charset="-122"/>
              </a:defRPr>
            </a:lvl1pPr>
          </a:lstStyle>
          <a:p>
            <a:pPr fontAlgn="base"/>
            <a:r>
              <a:rPr lang="en-US" altLang="zh-CN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开发者通常使用</a:t>
            </a:r>
            <a:r>
              <a:rPr lang="en-US" altLang="zh-CN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配套的集成开发环境</a:t>
            </a:r>
            <a:r>
              <a:rPr lang="en-US" altLang="zh-CN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 Creator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，采用</a:t>
            </a:r>
            <a:r>
              <a:rPr lang="en-US" altLang="zh-CN" sz="1600" spc="2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qmake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600" spc="2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进行软件工程管理配置，为方便开发者对已有软件进行移植适配，</a:t>
            </a:r>
            <a:r>
              <a:rPr lang="en-US" altLang="zh-CN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 For  OE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提供配套的</a:t>
            </a:r>
            <a:r>
              <a:rPr lang="en-US" altLang="zh-CN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集成、</a:t>
            </a:r>
            <a:r>
              <a:rPr lang="en-US" altLang="zh-CN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1600" spc="2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集成、交叉编译工具链集成及模拟器运行支持。</a:t>
            </a:r>
            <a:endParaRPr lang="en-US" sz="1600" spc="2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9A4A52-EBA1-7BE2-7854-CEA57D657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140" y="1416042"/>
            <a:ext cx="7618435" cy="413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25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C342CC-6DA6-3196-E377-B38257A41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871DBFC6-5EF4-17BA-A77A-559C075D4453}"/>
              </a:ext>
            </a:extLst>
          </p:cNvPr>
          <p:cNvSpPr txBox="1"/>
          <p:nvPr/>
        </p:nvSpPr>
        <p:spPr>
          <a:xfrm>
            <a:off x="3886474" y="2442040"/>
            <a:ext cx="3974736" cy="66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示例程序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/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案例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展示</a:t>
            </a:r>
          </a:p>
        </p:txBody>
      </p:sp>
    </p:spTree>
    <p:extLst>
      <p:ext uri="{BB962C8B-B14F-4D97-AF65-F5344CB8AC3E}">
        <p14:creationId xmlns:p14="http://schemas.microsoft.com/office/powerpoint/2010/main" val="2968259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C51A5-26BA-AA30-FC50-0754C1757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C86924A-F5D7-5A81-9FD8-F9B21C22130A}"/>
              </a:ext>
            </a:extLst>
          </p:cNvPr>
          <p:cNvSpPr txBox="1"/>
          <p:nvPr/>
        </p:nvSpPr>
        <p:spPr>
          <a:xfrm>
            <a:off x="351548" y="249979"/>
            <a:ext cx="7908052" cy="80999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示例程序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/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案例展示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E37BA67-E139-D610-F362-828284D708C4}"/>
              </a:ext>
            </a:extLst>
          </p:cNvPr>
          <p:cNvSpPr/>
          <p:nvPr/>
        </p:nvSpPr>
        <p:spPr>
          <a:xfrm>
            <a:off x="1018741" y="2334998"/>
            <a:ext cx="4051300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Planets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示例展示了如何实现一个结合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3D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渲染与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Quick 2D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元素的应用程序。该示例展示了我们太阳系中的八大行星及太阳。</a:t>
            </a:r>
          </a:p>
        </p:txBody>
      </p:sp>
      <p:pic>
        <p:nvPicPr>
          <p:cNvPr id="4" name="9月22日">
            <a:hlinkClick r:id="" action="ppaction://media"/>
            <a:extLst>
              <a:ext uri="{FF2B5EF4-FFF2-40B4-BE49-F238E27FC236}">
                <a16:creationId xmlns:a16="http://schemas.microsoft.com/office/drawing/2014/main" id="{4107BFB6-8B8B-C1C8-7F3B-CA3CBC756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2716" y="1198095"/>
            <a:ext cx="2797252" cy="49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2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07ABF-9D41-25BD-BEAA-F46A6B89B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D75535E2-4C9B-2ECA-60FD-6956B3EC5300}"/>
              </a:ext>
            </a:extLst>
          </p:cNvPr>
          <p:cNvSpPr txBox="1"/>
          <p:nvPr/>
        </p:nvSpPr>
        <p:spPr>
          <a:xfrm>
            <a:off x="351548" y="249979"/>
            <a:ext cx="7908052" cy="80999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示例程序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/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案例展示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AAAE98-E97C-9BDE-9306-AA8CBBC22672}"/>
              </a:ext>
            </a:extLst>
          </p:cNvPr>
          <p:cNvSpPr/>
          <p:nvPr/>
        </p:nvSpPr>
        <p:spPr>
          <a:xfrm>
            <a:off x="400369" y="1530328"/>
            <a:ext cx="2895417" cy="3367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画面组态工具，用于编辑流程图界面，支持用户通过拖拽、配置等方式直观地设计和管理流程图。通过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实现丰富的组件库、灵活的布局管理和定制化设置，适用于工业控制、数据可视化等场景。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E1949C-6E82-C022-8EE6-42068EA0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476" y="1254233"/>
            <a:ext cx="8304155" cy="43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77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64D78-1CF4-05AC-8812-B2773F38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>
            <a:extLst>
              <a:ext uri="{FF2B5EF4-FFF2-40B4-BE49-F238E27FC236}">
                <a16:creationId xmlns:a16="http://schemas.microsoft.com/office/drawing/2014/main" id="{6A2E5DD9-48E6-CE3C-C02E-FB045A4AB2E4}"/>
              </a:ext>
            </a:extLst>
          </p:cNvPr>
          <p:cNvSpPr txBox="1"/>
          <p:nvPr/>
        </p:nvSpPr>
        <p:spPr>
          <a:xfrm>
            <a:off x="351548" y="249979"/>
            <a:ext cx="7908052" cy="80999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示例程序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/</a:t>
            </a: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案例展示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26440C-ED1D-09B2-FBDB-E83AAB19D168}"/>
              </a:ext>
            </a:extLst>
          </p:cNvPr>
          <p:cNvSpPr/>
          <p:nvPr/>
        </p:nvSpPr>
        <p:spPr>
          <a:xfrm>
            <a:off x="351548" y="1255899"/>
            <a:ext cx="2895417" cy="4613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空气质量探测系统支持多点测量和数据可视化，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QPainter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绘图框架，支持绘制各种自定义图形，适用于数据的实时可视化需求。通过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OpenGL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的集成，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支持硬件加速的图形渲染，在不同操作系统上提供一致的图形表现，有助于实现跨平台的数据可视化功能。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1BED09-FB76-4775-8DF1-E38D9C01F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1230521"/>
            <a:ext cx="8457881" cy="43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15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57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A4131DA-3EF4-4EC7-CC95-98E9F06003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08A482-850A-B075-77C3-6AD3FEE5CB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65FD68-38FB-29F7-BF4C-D6E7BA4C3A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C2BE28-C2FE-0F46-C0DC-478CC7B144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2DF85537-1F1D-1C43-9305-3966C6EFCA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Qt</a:t>
            </a:r>
            <a:r>
              <a:rPr lang="zh-CN" altLang="en-US" dirty="0"/>
              <a:t>生态背景及</a:t>
            </a:r>
            <a:r>
              <a:rPr lang="en-US" altLang="zh-CN" dirty="0" err="1"/>
              <a:t>openEuler</a:t>
            </a:r>
            <a:r>
              <a:rPr lang="zh-CN" altLang="en-US" dirty="0"/>
              <a:t>适配意义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6B2AC68-2C7B-0C1A-272A-8383723E02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开源</a:t>
            </a:r>
            <a:r>
              <a:rPr lang="en-US" altLang="zh-CN" dirty="0"/>
              <a:t>Qt SIG </a:t>
            </a:r>
            <a:r>
              <a:rPr lang="zh-CN" altLang="en-US" dirty="0"/>
              <a:t>关键技术点分享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82F104FC-29C7-A605-0600-9E241715CC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Qt for </a:t>
            </a:r>
            <a:r>
              <a:rPr lang="en-US" altLang="zh-CN" dirty="0" err="1"/>
              <a:t>openEuler</a:t>
            </a:r>
            <a:r>
              <a:rPr lang="zh-CN" altLang="zh-CN" dirty="0"/>
              <a:t>适配成果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8AC3346-93E8-E0D1-7C89-29965170B5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Qt</a:t>
            </a:r>
            <a:r>
              <a:rPr lang="zh-CN" altLang="en-US" dirty="0"/>
              <a:t>示例程序</a:t>
            </a:r>
            <a:r>
              <a:rPr lang="en-US" altLang="zh-CN" dirty="0"/>
              <a:t>/</a:t>
            </a:r>
            <a:r>
              <a:rPr lang="zh-CN" altLang="en-US" dirty="0"/>
              <a:t>案例展示</a:t>
            </a:r>
          </a:p>
        </p:txBody>
      </p:sp>
    </p:spTree>
    <p:extLst>
      <p:ext uri="{BB962C8B-B14F-4D97-AF65-F5344CB8AC3E}">
        <p14:creationId xmlns:p14="http://schemas.microsoft.com/office/powerpoint/2010/main" val="151919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E7FBD9A8-D4AD-55DB-00FA-01A3BAE4A33F}"/>
              </a:ext>
            </a:extLst>
          </p:cNvPr>
          <p:cNvSpPr txBox="1"/>
          <p:nvPr/>
        </p:nvSpPr>
        <p:spPr>
          <a:xfrm>
            <a:off x="3123378" y="2534138"/>
            <a:ext cx="6261008" cy="661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生态背景及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openEuler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适配意义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4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字 25pt">
            <a:extLst>
              <a:ext uri="{FF2B5EF4-FFF2-40B4-BE49-F238E27FC236}">
                <a16:creationId xmlns:a16="http://schemas.microsoft.com/office/drawing/2014/main" id="{EAC2AEC1-2466-79EB-DD70-74E67735911B}"/>
              </a:ext>
            </a:extLst>
          </p:cNvPr>
          <p:cNvSpPr txBox="1"/>
          <p:nvPr/>
        </p:nvSpPr>
        <p:spPr>
          <a:xfrm>
            <a:off x="6009057" y="1407889"/>
            <a:ext cx="4906206" cy="2180419"/>
          </a:xfrm>
          <a:prstGeom prst="rect">
            <a:avLst/>
          </a:prstGeom>
          <a:ln w="12700">
            <a:miter lim="400000"/>
          </a:ln>
        </p:spPr>
        <p:txBody>
          <a:bodyPr wrap="square" lIns="108370" tIns="108370" rIns="108370" bIns="108370" anchor="ctr" anchorCtr="0">
            <a:spAutoFit/>
          </a:bodyPr>
          <a:lstStyle>
            <a:lvl1pPr defTabSz="695960">
              <a:lnSpc>
                <a:spcPct val="130000"/>
              </a:lnSpc>
              <a:defRPr sz="2500" b="0" spc="250">
                <a:latin typeface="FZLanTingHeiS-R-GB" panose="02000500000000000000" charset="-122"/>
                <a:ea typeface="FZLanTingHeiS-R-GB" panose="02000500000000000000" charset="-122"/>
                <a:cs typeface="FZLanTingHeiS-R-GB" panose="02000500000000000000" charset="-122"/>
                <a:sym typeface="FZLanTingHeiS-R-GB" panose="02000500000000000000" charset="-122"/>
              </a:defRPr>
            </a:lvl1pPr>
          </a:lstStyle>
          <a:p>
            <a:pPr indent="-285750">
              <a:buFont typeface="Wingdings" panose="05000000000000000000" pitchFamily="2" charset="2"/>
              <a:buChar char="l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 是一个跨平台的C++应用程序开发框架，提供用于构建图形用户界面（GUI）的工具和库，同时支持桌面、移动设备和嵌入式系统。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B4B35A51-2761-116D-194A-12FD28C44D69}"/>
              </a:ext>
            </a:extLst>
          </p:cNvPr>
          <p:cNvSpPr txBox="1"/>
          <p:nvPr/>
        </p:nvSpPr>
        <p:spPr>
          <a:xfrm>
            <a:off x="302753" y="233320"/>
            <a:ext cx="7908052" cy="71089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生态背景及</a:t>
            </a:r>
            <a:r>
              <a:rPr lang="en-US" altLang="zh-CN" sz="3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openEuler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适配意义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E42ECF64-D801-E860-4260-1A3568D7FC30}"/>
              </a:ext>
            </a:extLst>
          </p:cNvPr>
          <p:cNvGrpSpPr/>
          <p:nvPr/>
        </p:nvGrpSpPr>
        <p:grpSpPr>
          <a:xfrm>
            <a:off x="1440921" y="1073566"/>
            <a:ext cx="3121805" cy="2946384"/>
            <a:chOff x="3297482" y="1794289"/>
            <a:chExt cx="5008192" cy="4880766"/>
          </a:xfrm>
        </p:grpSpPr>
        <p:sp>
          <p:nvSpPr>
            <p:cNvPr id="45" name="同心圆 5">
              <a:extLst>
                <a:ext uri="{FF2B5EF4-FFF2-40B4-BE49-F238E27FC236}">
                  <a16:creationId xmlns:a16="http://schemas.microsoft.com/office/drawing/2014/main" id="{E3891272-8DA7-6E0D-AB8B-496C66F51476}"/>
                </a:ext>
              </a:extLst>
            </p:cNvPr>
            <p:cNvSpPr/>
            <p:nvPr/>
          </p:nvSpPr>
          <p:spPr>
            <a:xfrm>
              <a:off x="3297482" y="1794289"/>
              <a:ext cx="4955331" cy="4880766"/>
            </a:xfrm>
            <a:prstGeom prst="donu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6948E959-62D4-1595-551E-6D4D79E4F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843" y="3466375"/>
              <a:ext cx="1427744" cy="1427744"/>
            </a:xfrm>
            <a:prstGeom prst="rect">
              <a:avLst/>
            </a:prstGeom>
          </p:spPr>
        </p:pic>
        <p:sp>
          <p:nvSpPr>
            <p:cNvPr id="47" name="文本框 6">
              <a:extLst>
                <a:ext uri="{FF2B5EF4-FFF2-40B4-BE49-F238E27FC236}">
                  <a16:creationId xmlns:a16="http://schemas.microsoft.com/office/drawing/2014/main" id="{1C878C6B-CFB4-2C74-526A-A62794DBB719}"/>
                </a:ext>
              </a:extLst>
            </p:cNvPr>
            <p:cNvSpPr txBox="1"/>
            <p:nvPr/>
          </p:nvSpPr>
          <p:spPr>
            <a:xfrm>
              <a:off x="5360506" y="2288198"/>
              <a:ext cx="1036884" cy="45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跨平台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61274E5-2AE6-1DD2-6A18-7E5FDB5AD5F9}"/>
                </a:ext>
              </a:extLst>
            </p:cNvPr>
            <p:cNvSpPr/>
            <p:nvPr/>
          </p:nvSpPr>
          <p:spPr>
            <a:xfrm>
              <a:off x="3521557" y="3728671"/>
              <a:ext cx="1036884" cy="45885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</a:t>
              </a:r>
            </a:p>
          </p:txBody>
        </p:sp>
        <p:sp>
          <p:nvSpPr>
            <p:cNvPr id="49" name="文本框 8">
              <a:extLst>
                <a:ext uri="{FF2B5EF4-FFF2-40B4-BE49-F238E27FC236}">
                  <a16:creationId xmlns:a16="http://schemas.microsoft.com/office/drawing/2014/main" id="{95D8E40D-C90B-7584-DC85-6DD76CB179BE}"/>
                </a:ext>
              </a:extLst>
            </p:cNvPr>
            <p:cNvSpPr txBox="1"/>
            <p:nvPr/>
          </p:nvSpPr>
          <p:spPr>
            <a:xfrm>
              <a:off x="4068036" y="5518299"/>
              <a:ext cx="1530637" cy="45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开发高效率</a:t>
              </a:r>
            </a:p>
          </p:txBody>
        </p:sp>
        <p:sp>
          <p:nvSpPr>
            <p:cNvPr id="50" name="文本框 9">
              <a:extLst>
                <a:ext uri="{FF2B5EF4-FFF2-40B4-BE49-F238E27FC236}">
                  <a16:creationId xmlns:a16="http://schemas.microsoft.com/office/drawing/2014/main" id="{DF4A51A5-2045-52BB-9B31-DBA1C8928D41}"/>
                </a:ext>
              </a:extLst>
            </p:cNvPr>
            <p:cNvSpPr txBox="1"/>
            <p:nvPr/>
          </p:nvSpPr>
          <p:spPr>
            <a:xfrm>
              <a:off x="7021913" y="3512501"/>
              <a:ext cx="1283761" cy="45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丰富模块</a:t>
              </a:r>
            </a:p>
          </p:txBody>
        </p:sp>
        <p:sp>
          <p:nvSpPr>
            <p:cNvPr id="51" name="文本框 10">
              <a:extLst>
                <a:ext uri="{FF2B5EF4-FFF2-40B4-BE49-F238E27FC236}">
                  <a16:creationId xmlns:a16="http://schemas.microsoft.com/office/drawing/2014/main" id="{CE0C710E-EC88-6834-74DC-867F88578ECD}"/>
                </a:ext>
              </a:extLst>
            </p:cNvPr>
            <p:cNvSpPr txBox="1"/>
            <p:nvPr/>
          </p:nvSpPr>
          <p:spPr>
            <a:xfrm>
              <a:off x="6019508" y="5392374"/>
              <a:ext cx="1530637" cy="764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强大的社区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文档支持</a:t>
              </a: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9E4A12FF-CFA3-F7B5-E0E9-6DC859DEE74F}"/>
                </a:ext>
              </a:extLst>
            </p:cNvPr>
            <p:cNvCxnSpPr>
              <a:endCxn id="45" idx="1"/>
            </p:cNvCxnSpPr>
            <p:nvPr/>
          </p:nvCxnSpPr>
          <p:spPr>
            <a:xfrm flipH="1" flipV="1">
              <a:off x="4023173" y="2509061"/>
              <a:ext cx="1130385" cy="655935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70EF0B85-EF46-4EB2-3319-59A9978CD55C}"/>
                </a:ext>
              </a:extLst>
            </p:cNvPr>
            <p:cNvCxnSpPr>
              <a:endCxn id="45" idx="7"/>
            </p:cNvCxnSpPr>
            <p:nvPr/>
          </p:nvCxnSpPr>
          <p:spPr>
            <a:xfrm flipV="1">
              <a:off x="6386337" y="2509061"/>
              <a:ext cx="1140785" cy="635386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2B963C83-90E0-B782-E6CE-640458A7F1A9}"/>
                </a:ext>
              </a:extLst>
            </p:cNvPr>
            <p:cNvCxnSpPr>
              <a:endCxn id="45" idx="4"/>
            </p:cNvCxnSpPr>
            <p:nvPr/>
          </p:nvCxnSpPr>
          <p:spPr>
            <a:xfrm>
              <a:off x="5775147" y="5455444"/>
              <a:ext cx="1" cy="1219611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5C8A897-CAD0-99E2-414E-2F6B8AFF126F}"/>
                </a:ext>
              </a:extLst>
            </p:cNvPr>
            <p:cNvCxnSpPr/>
            <p:nvPr/>
          </p:nvCxnSpPr>
          <p:spPr>
            <a:xfrm>
              <a:off x="6961517" y="4649636"/>
              <a:ext cx="1120675" cy="478974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F200AF3D-0340-64B6-F0DD-D1D2D3EA57CE}"/>
                </a:ext>
              </a:extLst>
            </p:cNvPr>
            <p:cNvCxnSpPr/>
            <p:nvPr/>
          </p:nvCxnSpPr>
          <p:spPr>
            <a:xfrm flipH="1">
              <a:off x="3483683" y="4678997"/>
              <a:ext cx="1104682" cy="563049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ïsḷiḋè">
            <a:extLst>
              <a:ext uri="{FF2B5EF4-FFF2-40B4-BE49-F238E27FC236}">
                <a16:creationId xmlns:a16="http://schemas.microsoft.com/office/drawing/2014/main" id="{7149C7D5-672F-BFA5-655C-A16DC3C62BBE}"/>
              </a:ext>
            </a:extLst>
          </p:cNvPr>
          <p:cNvGrpSpPr/>
          <p:nvPr/>
        </p:nvGrpSpPr>
        <p:grpSpPr>
          <a:xfrm>
            <a:off x="1141671" y="4149300"/>
            <a:ext cx="10277642" cy="2085547"/>
            <a:chOff x="655819" y="3268259"/>
            <a:chExt cx="10880362" cy="2654177"/>
          </a:xfrm>
        </p:grpSpPr>
        <p:grpSp>
          <p:nvGrpSpPr>
            <p:cNvPr id="3" name="îṥļïḍé">
              <a:extLst>
                <a:ext uri="{FF2B5EF4-FFF2-40B4-BE49-F238E27FC236}">
                  <a16:creationId xmlns:a16="http://schemas.microsoft.com/office/drawing/2014/main" id="{556D458E-BDD8-2152-412E-026D822B7EF8}"/>
                </a:ext>
              </a:extLst>
            </p:cNvPr>
            <p:cNvGrpSpPr/>
            <p:nvPr/>
          </p:nvGrpSpPr>
          <p:grpSpPr>
            <a:xfrm>
              <a:off x="655819" y="3268259"/>
              <a:ext cx="3461958" cy="2654177"/>
              <a:chOff x="655819" y="2647950"/>
              <a:chExt cx="4635432" cy="3435227"/>
            </a:xfrm>
          </p:grpSpPr>
          <p:sp>
            <p:nvSpPr>
              <p:cNvPr id="15" name="íšļîḍé">
                <a:extLst>
                  <a:ext uri="{FF2B5EF4-FFF2-40B4-BE49-F238E27FC236}">
                    <a16:creationId xmlns:a16="http://schemas.microsoft.com/office/drawing/2014/main" id="{EDA3C92E-0460-96B3-A9AE-BF3A0F89CC4E}"/>
                  </a:ext>
                </a:extLst>
              </p:cNvPr>
              <p:cNvSpPr/>
              <p:nvPr/>
            </p:nvSpPr>
            <p:spPr bwMode="auto">
              <a:xfrm>
                <a:off x="655819" y="2647950"/>
                <a:ext cx="4635432" cy="3435227"/>
              </a:xfrm>
              <a:custGeom>
                <a:avLst/>
                <a:gdLst>
                  <a:gd name="T0" fmla="*/ 95 w 1222"/>
                  <a:gd name="T1" fmla="*/ 0 h 881"/>
                  <a:gd name="T2" fmla="*/ 0 w 1222"/>
                  <a:gd name="T3" fmla="*/ 96 h 881"/>
                  <a:gd name="T4" fmla="*/ 0 w 1222"/>
                  <a:gd name="T5" fmla="*/ 785 h 881"/>
                  <a:gd name="T6" fmla="*/ 95 w 1222"/>
                  <a:gd name="T7" fmla="*/ 881 h 881"/>
                  <a:gd name="T8" fmla="*/ 104 w 1222"/>
                  <a:gd name="T9" fmla="*/ 881 h 881"/>
                  <a:gd name="T10" fmla="*/ 1135 w 1222"/>
                  <a:gd name="T11" fmla="*/ 789 h 881"/>
                  <a:gd name="T12" fmla="*/ 1222 w 1222"/>
                  <a:gd name="T13" fmla="*/ 694 h 881"/>
                  <a:gd name="T14" fmla="*/ 1222 w 1222"/>
                  <a:gd name="T15" fmla="*/ 182 h 881"/>
                  <a:gd name="T16" fmla="*/ 1134 w 1222"/>
                  <a:gd name="T17" fmla="*/ 87 h 881"/>
                  <a:gd name="T18" fmla="*/ 103 w 1222"/>
                  <a:gd name="T19" fmla="*/ 0 h 881"/>
                  <a:gd name="T20" fmla="*/ 95 w 1222"/>
                  <a:gd name="T21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2" h="881">
                    <a:moveTo>
                      <a:pt x="95" y="0"/>
                    </a:moveTo>
                    <a:cubicBezTo>
                      <a:pt x="43" y="0"/>
                      <a:pt x="0" y="42"/>
                      <a:pt x="0" y="96"/>
                    </a:cubicBezTo>
                    <a:cubicBezTo>
                      <a:pt x="0" y="785"/>
                      <a:pt x="0" y="785"/>
                      <a:pt x="0" y="785"/>
                    </a:cubicBezTo>
                    <a:cubicBezTo>
                      <a:pt x="0" y="839"/>
                      <a:pt x="43" y="881"/>
                      <a:pt x="95" y="881"/>
                    </a:cubicBezTo>
                    <a:cubicBezTo>
                      <a:pt x="98" y="881"/>
                      <a:pt x="101" y="881"/>
                      <a:pt x="104" y="881"/>
                    </a:cubicBezTo>
                    <a:cubicBezTo>
                      <a:pt x="1135" y="789"/>
                      <a:pt x="1135" y="789"/>
                      <a:pt x="1135" y="789"/>
                    </a:cubicBezTo>
                    <a:cubicBezTo>
                      <a:pt x="1184" y="785"/>
                      <a:pt x="1222" y="744"/>
                      <a:pt x="1222" y="694"/>
                    </a:cubicBezTo>
                    <a:cubicBezTo>
                      <a:pt x="1222" y="182"/>
                      <a:pt x="1222" y="182"/>
                      <a:pt x="1222" y="182"/>
                    </a:cubicBezTo>
                    <a:cubicBezTo>
                      <a:pt x="1222" y="132"/>
                      <a:pt x="1184" y="91"/>
                      <a:pt x="1134" y="87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1" y="0"/>
                      <a:pt x="98" y="0"/>
                      <a:pt x="95" y="0"/>
                    </a:cubicBezTo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200"/>
              </a:p>
            </p:txBody>
          </p:sp>
          <p:grpSp>
            <p:nvGrpSpPr>
              <p:cNvPr id="16" name="íşḻidé">
                <a:extLst>
                  <a:ext uri="{FF2B5EF4-FFF2-40B4-BE49-F238E27FC236}">
                    <a16:creationId xmlns:a16="http://schemas.microsoft.com/office/drawing/2014/main" id="{BA47BD80-2B32-FF41-E49F-C7A3331BFA28}"/>
                  </a:ext>
                </a:extLst>
              </p:cNvPr>
              <p:cNvGrpSpPr/>
              <p:nvPr/>
            </p:nvGrpSpPr>
            <p:grpSpPr>
              <a:xfrm>
                <a:off x="917334" y="3302704"/>
                <a:ext cx="3887826" cy="2415692"/>
                <a:chOff x="917334" y="3302704"/>
                <a:chExt cx="3887826" cy="2415692"/>
              </a:xfrm>
            </p:grpSpPr>
            <p:sp>
              <p:nvSpPr>
                <p:cNvPr id="17" name="íṧḻïḑe">
                  <a:extLst>
                    <a:ext uri="{FF2B5EF4-FFF2-40B4-BE49-F238E27FC236}">
                      <a16:creationId xmlns:a16="http://schemas.microsoft.com/office/drawing/2014/main" id="{5AE0A5F6-9E74-10EC-8E31-6E5A143F9B94}"/>
                    </a:ext>
                  </a:extLst>
                </p:cNvPr>
                <p:cNvSpPr txBox="1"/>
                <p:nvPr/>
              </p:nvSpPr>
              <p:spPr>
                <a:xfrm>
                  <a:off x="917335" y="4871883"/>
                  <a:ext cx="3887825" cy="8465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95960">
                    <a:lnSpc>
                      <a:spcPct val="130000"/>
                    </a:lnSpc>
                  </a:pPr>
                  <a:r>
                    <a:rPr lang="zh-CN" altLang="en-US" sz="1100" spc="250" dirty="0">
                      <a:solidFill>
                        <a:srgbClr val="89B143"/>
                      </a:solidFill>
                      <a:ea typeface="Source Han Sans CN Regular" panose="020B0600000000000000" charset="-122"/>
                      <a:sym typeface="FZLanTingHeiS-R-GB" panose="02000500000000000000" charset="-122"/>
                    </a:rPr>
                    <a:t>支持目前所有主流软硬件平台组合</a:t>
                  </a:r>
                  <a:endParaRPr lang="en-US" altLang="zh-CN" sz="1100" spc="250" dirty="0">
                    <a:solidFill>
                      <a:srgbClr val="89B143"/>
                    </a:solidFill>
                    <a:ea typeface="Source Han Sans CN Regular" panose="020B0600000000000000" charset="-122"/>
                    <a:sym typeface="FZLanTingHeiS-R-GB" panose="02000500000000000000" charset="-122"/>
                  </a:endParaRPr>
                </a:p>
              </p:txBody>
            </p:sp>
            <p:sp>
              <p:nvSpPr>
                <p:cNvPr id="18" name="íšlïḋè">
                  <a:extLst>
                    <a:ext uri="{FF2B5EF4-FFF2-40B4-BE49-F238E27FC236}">
                      <a16:creationId xmlns:a16="http://schemas.microsoft.com/office/drawing/2014/main" id="{21451447-179A-54D8-816D-48A9479FD7CA}"/>
                    </a:ext>
                  </a:extLst>
                </p:cNvPr>
                <p:cNvSpPr txBox="1"/>
                <p:nvPr/>
              </p:nvSpPr>
              <p:spPr>
                <a:xfrm>
                  <a:off x="917334" y="4281558"/>
                  <a:ext cx="3022042" cy="5744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95960">
                    <a:lnSpc>
                      <a:spcPct val="130000"/>
                    </a:lnSpc>
                    <a:buSzPct val="25000"/>
                    <a:defRPr/>
                  </a:pPr>
                  <a:r>
                    <a:rPr lang="zh-CN" altLang="en-US" sz="1400" spc="350" dirty="0">
                      <a:solidFill>
                        <a:srgbClr val="5599D1"/>
                      </a:solidFill>
                      <a:ea typeface="Source Han Sans CN Regular" panose="020B0600000000000000" charset="-122"/>
                    </a:rPr>
                    <a:t>跨平台类库</a:t>
                  </a:r>
                  <a:endParaRPr lang="en-US" altLang="zh-CN" sz="1400" spc="350" dirty="0">
                    <a:solidFill>
                      <a:srgbClr val="5599D1"/>
                    </a:solidFill>
                    <a:ea typeface="Source Han Sans CN Regular" panose="020B0600000000000000" charset="-122"/>
                  </a:endParaRPr>
                </a:p>
              </p:txBody>
            </p:sp>
            <p:sp>
              <p:nvSpPr>
                <p:cNvPr id="19" name="iśḻiḍê">
                  <a:extLst>
                    <a:ext uri="{FF2B5EF4-FFF2-40B4-BE49-F238E27FC236}">
                      <a16:creationId xmlns:a16="http://schemas.microsoft.com/office/drawing/2014/main" id="{429C3AFC-028F-D5EB-0971-EABB967356A8}"/>
                    </a:ext>
                  </a:extLst>
                </p:cNvPr>
                <p:cNvSpPr/>
                <p:nvPr/>
              </p:nvSpPr>
              <p:spPr>
                <a:xfrm>
                  <a:off x="1100611" y="3302704"/>
                  <a:ext cx="758702" cy="811973"/>
                </a:xfrm>
                <a:custGeom>
                  <a:avLst/>
                  <a:gdLst>
                    <a:gd name="connsiteX0" fmla="*/ 83473 w 566852"/>
                    <a:gd name="connsiteY0" fmla="*/ 491737 h 606651"/>
                    <a:gd name="connsiteX1" fmla="*/ 57904 w 566852"/>
                    <a:gd name="connsiteY1" fmla="*/ 517316 h 606651"/>
                    <a:gd name="connsiteX2" fmla="*/ 83473 w 566852"/>
                    <a:gd name="connsiteY2" fmla="*/ 542847 h 606651"/>
                    <a:gd name="connsiteX3" fmla="*/ 109043 w 566852"/>
                    <a:gd name="connsiteY3" fmla="*/ 517316 h 606651"/>
                    <a:gd name="connsiteX4" fmla="*/ 83473 w 566852"/>
                    <a:gd name="connsiteY4" fmla="*/ 491737 h 606651"/>
                    <a:gd name="connsiteX5" fmla="*/ 31998 w 566852"/>
                    <a:gd name="connsiteY5" fmla="*/ 427838 h 606651"/>
                    <a:gd name="connsiteX6" fmla="*/ 534854 w 566852"/>
                    <a:gd name="connsiteY6" fmla="*/ 427838 h 606651"/>
                    <a:gd name="connsiteX7" fmla="*/ 566852 w 566852"/>
                    <a:gd name="connsiteY7" fmla="*/ 459740 h 606651"/>
                    <a:gd name="connsiteX8" fmla="*/ 566852 w 566852"/>
                    <a:gd name="connsiteY8" fmla="*/ 574701 h 606651"/>
                    <a:gd name="connsiteX9" fmla="*/ 534854 w 566852"/>
                    <a:gd name="connsiteY9" fmla="*/ 606651 h 606651"/>
                    <a:gd name="connsiteX10" fmla="*/ 31998 w 566852"/>
                    <a:gd name="connsiteY10" fmla="*/ 606651 h 606651"/>
                    <a:gd name="connsiteX11" fmla="*/ 0 w 566852"/>
                    <a:gd name="connsiteY11" fmla="*/ 574701 h 606651"/>
                    <a:gd name="connsiteX12" fmla="*/ 0 w 566852"/>
                    <a:gd name="connsiteY12" fmla="*/ 459740 h 606651"/>
                    <a:gd name="connsiteX13" fmla="*/ 31998 w 566852"/>
                    <a:gd name="connsiteY13" fmla="*/ 427838 h 606651"/>
                    <a:gd name="connsiteX14" fmla="*/ 83473 w 566852"/>
                    <a:gd name="connsiteY14" fmla="*/ 277839 h 606651"/>
                    <a:gd name="connsiteX15" fmla="*/ 57904 w 566852"/>
                    <a:gd name="connsiteY15" fmla="*/ 303373 h 606651"/>
                    <a:gd name="connsiteX16" fmla="*/ 83473 w 566852"/>
                    <a:gd name="connsiteY16" fmla="*/ 328956 h 606651"/>
                    <a:gd name="connsiteX17" fmla="*/ 109043 w 566852"/>
                    <a:gd name="connsiteY17" fmla="*/ 303373 h 606651"/>
                    <a:gd name="connsiteX18" fmla="*/ 83473 w 566852"/>
                    <a:gd name="connsiteY18" fmla="*/ 277839 h 606651"/>
                    <a:gd name="connsiteX19" fmla="*/ 31998 w 566852"/>
                    <a:gd name="connsiteY19" fmla="*/ 213884 h 606651"/>
                    <a:gd name="connsiteX20" fmla="*/ 534854 w 566852"/>
                    <a:gd name="connsiteY20" fmla="*/ 213884 h 606651"/>
                    <a:gd name="connsiteX21" fmla="*/ 566852 w 566852"/>
                    <a:gd name="connsiteY21" fmla="*/ 245838 h 606651"/>
                    <a:gd name="connsiteX22" fmla="*/ 566852 w 566852"/>
                    <a:gd name="connsiteY22" fmla="*/ 360813 h 606651"/>
                    <a:gd name="connsiteX23" fmla="*/ 534854 w 566852"/>
                    <a:gd name="connsiteY23" fmla="*/ 392767 h 606651"/>
                    <a:gd name="connsiteX24" fmla="*/ 31998 w 566852"/>
                    <a:gd name="connsiteY24" fmla="*/ 392767 h 606651"/>
                    <a:gd name="connsiteX25" fmla="*/ 0 w 566852"/>
                    <a:gd name="connsiteY25" fmla="*/ 360813 h 606651"/>
                    <a:gd name="connsiteX26" fmla="*/ 0 w 566852"/>
                    <a:gd name="connsiteY26" fmla="*/ 245838 h 606651"/>
                    <a:gd name="connsiteX27" fmla="*/ 31998 w 566852"/>
                    <a:gd name="connsiteY27" fmla="*/ 213884 h 606651"/>
                    <a:gd name="connsiteX28" fmla="*/ 83473 w 566852"/>
                    <a:gd name="connsiteY28" fmla="*/ 63947 h 606651"/>
                    <a:gd name="connsiteX29" fmla="*/ 57904 w 566852"/>
                    <a:gd name="connsiteY29" fmla="*/ 89478 h 606651"/>
                    <a:gd name="connsiteX30" fmla="*/ 83473 w 566852"/>
                    <a:gd name="connsiteY30" fmla="*/ 115009 h 606651"/>
                    <a:gd name="connsiteX31" fmla="*/ 109043 w 566852"/>
                    <a:gd name="connsiteY31" fmla="*/ 89478 h 606651"/>
                    <a:gd name="connsiteX32" fmla="*/ 83473 w 566852"/>
                    <a:gd name="connsiteY32" fmla="*/ 63947 h 606651"/>
                    <a:gd name="connsiteX33" fmla="*/ 31998 w 566852"/>
                    <a:gd name="connsiteY33" fmla="*/ 0 h 606651"/>
                    <a:gd name="connsiteX34" fmla="*/ 534854 w 566852"/>
                    <a:gd name="connsiteY34" fmla="*/ 0 h 606651"/>
                    <a:gd name="connsiteX35" fmla="*/ 566852 w 566852"/>
                    <a:gd name="connsiteY35" fmla="*/ 31950 h 606651"/>
                    <a:gd name="connsiteX36" fmla="*/ 566852 w 566852"/>
                    <a:gd name="connsiteY36" fmla="*/ 146911 h 606651"/>
                    <a:gd name="connsiteX37" fmla="*/ 534854 w 566852"/>
                    <a:gd name="connsiteY37" fmla="*/ 178813 h 606651"/>
                    <a:gd name="connsiteX38" fmla="*/ 31998 w 566852"/>
                    <a:gd name="connsiteY38" fmla="*/ 178813 h 606651"/>
                    <a:gd name="connsiteX39" fmla="*/ 0 w 566852"/>
                    <a:gd name="connsiteY39" fmla="*/ 146911 h 606651"/>
                    <a:gd name="connsiteX40" fmla="*/ 0 w 566852"/>
                    <a:gd name="connsiteY40" fmla="*/ 31950 h 606651"/>
                    <a:gd name="connsiteX41" fmla="*/ 31998 w 566852"/>
                    <a:gd name="connsiteY41" fmla="*/ 0 h 60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566852" h="606651">
                      <a:moveTo>
                        <a:pt x="83473" y="491737"/>
                      </a:moveTo>
                      <a:cubicBezTo>
                        <a:pt x="69321" y="491737"/>
                        <a:pt x="57904" y="503186"/>
                        <a:pt x="57904" y="517316"/>
                      </a:cubicBezTo>
                      <a:cubicBezTo>
                        <a:pt x="57904" y="531399"/>
                        <a:pt x="69321" y="542847"/>
                        <a:pt x="83473" y="542847"/>
                      </a:cubicBezTo>
                      <a:cubicBezTo>
                        <a:pt x="97626" y="542847"/>
                        <a:pt x="109043" y="531399"/>
                        <a:pt x="109043" y="517316"/>
                      </a:cubicBezTo>
                      <a:cubicBezTo>
                        <a:pt x="109043" y="503186"/>
                        <a:pt x="97626" y="491737"/>
                        <a:pt x="83473" y="491737"/>
                      </a:cubicBezTo>
                      <a:close/>
                      <a:moveTo>
                        <a:pt x="31998" y="427838"/>
                      </a:moveTo>
                      <a:lnTo>
                        <a:pt x="534854" y="427838"/>
                      </a:lnTo>
                      <a:cubicBezTo>
                        <a:pt x="552508" y="427838"/>
                        <a:pt x="566852" y="442112"/>
                        <a:pt x="566852" y="459740"/>
                      </a:cubicBezTo>
                      <a:lnTo>
                        <a:pt x="566852" y="574701"/>
                      </a:lnTo>
                      <a:cubicBezTo>
                        <a:pt x="566852" y="592329"/>
                        <a:pt x="552508" y="606651"/>
                        <a:pt x="534854" y="606651"/>
                      </a:cubicBezTo>
                      <a:lnTo>
                        <a:pt x="31998" y="606651"/>
                      </a:lnTo>
                      <a:cubicBezTo>
                        <a:pt x="14344" y="606651"/>
                        <a:pt x="0" y="592329"/>
                        <a:pt x="0" y="574701"/>
                      </a:cubicBezTo>
                      <a:lnTo>
                        <a:pt x="0" y="459740"/>
                      </a:lnTo>
                      <a:cubicBezTo>
                        <a:pt x="0" y="442112"/>
                        <a:pt x="14344" y="427838"/>
                        <a:pt x="31998" y="427838"/>
                      </a:cubicBezTo>
                      <a:close/>
                      <a:moveTo>
                        <a:pt x="83473" y="277839"/>
                      </a:moveTo>
                      <a:cubicBezTo>
                        <a:pt x="69321" y="277839"/>
                        <a:pt x="57904" y="289289"/>
                        <a:pt x="57904" y="303373"/>
                      </a:cubicBezTo>
                      <a:cubicBezTo>
                        <a:pt x="57904" y="317506"/>
                        <a:pt x="69321" y="328956"/>
                        <a:pt x="83473" y="328956"/>
                      </a:cubicBezTo>
                      <a:cubicBezTo>
                        <a:pt x="97626" y="328956"/>
                        <a:pt x="109043" y="317506"/>
                        <a:pt x="109043" y="303373"/>
                      </a:cubicBezTo>
                      <a:cubicBezTo>
                        <a:pt x="109043" y="289289"/>
                        <a:pt x="97626" y="277839"/>
                        <a:pt x="83473" y="277839"/>
                      </a:cubicBezTo>
                      <a:close/>
                      <a:moveTo>
                        <a:pt x="31998" y="213884"/>
                      </a:moveTo>
                      <a:lnTo>
                        <a:pt x="534854" y="213884"/>
                      </a:lnTo>
                      <a:cubicBezTo>
                        <a:pt x="552508" y="213884"/>
                        <a:pt x="566852" y="228208"/>
                        <a:pt x="566852" y="245838"/>
                      </a:cubicBezTo>
                      <a:lnTo>
                        <a:pt x="566852" y="360813"/>
                      </a:lnTo>
                      <a:cubicBezTo>
                        <a:pt x="566852" y="378443"/>
                        <a:pt x="552508" y="392767"/>
                        <a:pt x="534854" y="392767"/>
                      </a:cubicBezTo>
                      <a:lnTo>
                        <a:pt x="31998" y="392767"/>
                      </a:lnTo>
                      <a:cubicBezTo>
                        <a:pt x="14344" y="392767"/>
                        <a:pt x="0" y="378443"/>
                        <a:pt x="0" y="360813"/>
                      </a:cubicBezTo>
                      <a:lnTo>
                        <a:pt x="0" y="245838"/>
                      </a:lnTo>
                      <a:cubicBezTo>
                        <a:pt x="0" y="228208"/>
                        <a:pt x="14344" y="213884"/>
                        <a:pt x="31998" y="213884"/>
                      </a:cubicBezTo>
                      <a:close/>
                      <a:moveTo>
                        <a:pt x="83473" y="63947"/>
                      </a:moveTo>
                      <a:cubicBezTo>
                        <a:pt x="69321" y="63947"/>
                        <a:pt x="57904" y="75348"/>
                        <a:pt x="57904" y="89478"/>
                      </a:cubicBezTo>
                      <a:cubicBezTo>
                        <a:pt x="57904" y="103609"/>
                        <a:pt x="69321" y="115009"/>
                        <a:pt x="83473" y="115009"/>
                      </a:cubicBezTo>
                      <a:cubicBezTo>
                        <a:pt x="97626" y="115009"/>
                        <a:pt x="109043" y="103609"/>
                        <a:pt x="109043" y="89478"/>
                      </a:cubicBezTo>
                      <a:cubicBezTo>
                        <a:pt x="109043" y="75348"/>
                        <a:pt x="97626" y="63947"/>
                        <a:pt x="83473" y="63947"/>
                      </a:cubicBezTo>
                      <a:close/>
                      <a:moveTo>
                        <a:pt x="31998" y="0"/>
                      </a:moveTo>
                      <a:lnTo>
                        <a:pt x="534854" y="0"/>
                      </a:lnTo>
                      <a:cubicBezTo>
                        <a:pt x="552508" y="0"/>
                        <a:pt x="566852" y="14322"/>
                        <a:pt x="566852" y="31950"/>
                      </a:cubicBezTo>
                      <a:lnTo>
                        <a:pt x="566852" y="146911"/>
                      </a:lnTo>
                      <a:cubicBezTo>
                        <a:pt x="566852" y="164539"/>
                        <a:pt x="552508" y="178813"/>
                        <a:pt x="534854" y="178813"/>
                      </a:cubicBezTo>
                      <a:lnTo>
                        <a:pt x="31998" y="178813"/>
                      </a:lnTo>
                      <a:cubicBezTo>
                        <a:pt x="14344" y="178813"/>
                        <a:pt x="0" y="164539"/>
                        <a:pt x="0" y="146911"/>
                      </a:cubicBezTo>
                      <a:lnTo>
                        <a:pt x="0" y="31950"/>
                      </a:lnTo>
                      <a:cubicBezTo>
                        <a:pt x="0" y="14322"/>
                        <a:pt x="14344" y="0"/>
                        <a:pt x="319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200" dirty="0">
                    <a:solidFill>
                      <a:srgbClr val="5599D1"/>
                    </a:solidFill>
                  </a:endParaRPr>
                </a:p>
              </p:txBody>
            </p:sp>
          </p:grpSp>
        </p:grpSp>
        <p:grpSp>
          <p:nvGrpSpPr>
            <p:cNvPr id="4" name="iSḷïďé">
              <a:extLst>
                <a:ext uri="{FF2B5EF4-FFF2-40B4-BE49-F238E27FC236}">
                  <a16:creationId xmlns:a16="http://schemas.microsoft.com/office/drawing/2014/main" id="{733E7BC6-3730-5366-43A0-09BD9C9B3FC0}"/>
                </a:ext>
              </a:extLst>
            </p:cNvPr>
            <p:cNvGrpSpPr/>
            <p:nvPr/>
          </p:nvGrpSpPr>
          <p:grpSpPr>
            <a:xfrm>
              <a:off x="4365021" y="3268259"/>
              <a:ext cx="3461958" cy="2654177"/>
              <a:chOff x="6408919" y="2647950"/>
              <a:chExt cx="4635432" cy="3435227"/>
            </a:xfrm>
          </p:grpSpPr>
          <p:sp>
            <p:nvSpPr>
              <p:cNvPr id="11" name="î$1îḑè">
                <a:extLst>
                  <a:ext uri="{FF2B5EF4-FFF2-40B4-BE49-F238E27FC236}">
                    <a16:creationId xmlns:a16="http://schemas.microsoft.com/office/drawing/2014/main" id="{9D12070E-2DEA-9BAA-97A7-A86137A9C7A2}"/>
                  </a:ext>
                </a:extLst>
              </p:cNvPr>
              <p:cNvSpPr/>
              <p:nvPr/>
            </p:nvSpPr>
            <p:spPr bwMode="auto">
              <a:xfrm flipH="1">
                <a:off x="6408919" y="2647950"/>
                <a:ext cx="4635432" cy="3435227"/>
              </a:xfrm>
              <a:custGeom>
                <a:avLst/>
                <a:gdLst>
                  <a:gd name="T0" fmla="*/ 95 w 1222"/>
                  <a:gd name="T1" fmla="*/ 0 h 881"/>
                  <a:gd name="T2" fmla="*/ 0 w 1222"/>
                  <a:gd name="T3" fmla="*/ 96 h 881"/>
                  <a:gd name="T4" fmla="*/ 0 w 1222"/>
                  <a:gd name="T5" fmla="*/ 785 h 881"/>
                  <a:gd name="T6" fmla="*/ 95 w 1222"/>
                  <a:gd name="T7" fmla="*/ 881 h 881"/>
                  <a:gd name="T8" fmla="*/ 104 w 1222"/>
                  <a:gd name="T9" fmla="*/ 881 h 881"/>
                  <a:gd name="T10" fmla="*/ 1135 w 1222"/>
                  <a:gd name="T11" fmla="*/ 789 h 881"/>
                  <a:gd name="T12" fmla="*/ 1222 w 1222"/>
                  <a:gd name="T13" fmla="*/ 694 h 881"/>
                  <a:gd name="T14" fmla="*/ 1222 w 1222"/>
                  <a:gd name="T15" fmla="*/ 182 h 881"/>
                  <a:gd name="T16" fmla="*/ 1134 w 1222"/>
                  <a:gd name="T17" fmla="*/ 87 h 881"/>
                  <a:gd name="T18" fmla="*/ 103 w 1222"/>
                  <a:gd name="T19" fmla="*/ 0 h 881"/>
                  <a:gd name="T20" fmla="*/ 95 w 1222"/>
                  <a:gd name="T21" fmla="*/ 0 h 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2" h="881">
                    <a:moveTo>
                      <a:pt x="95" y="0"/>
                    </a:moveTo>
                    <a:cubicBezTo>
                      <a:pt x="43" y="0"/>
                      <a:pt x="0" y="42"/>
                      <a:pt x="0" y="96"/>
                    </a:cubicBezTo>
                    <a:cubicBezTo>
                      <a:pt x="0" y="785"/>
                      <a:pt x="0" y="785"/>
                      <a:pt x="0" y="785"/>
                    </a:cubicBezTo>
                    <a:cubicBezTo>
                      <a:pt x="0" y="839"/>
                      <a:pt x="43" y="881"/>
                      <a:pt x="95" y="881"/>
                    </a:cubicBezTo>
                    <a:cubicBezTo>
                      <a:pt x="98" y="881"/>
                      <a:pt x="101" y="881"/>
                      <a:pt x="104" y="881"/>
                    </a:cubicBezTo>
                    <a:cubicBezTo>
                      <a:pt x="1135" y="789"/>
                      <a:pt x="1135" y="789"/>
                      <a:pt x="1135" y="789"/>
                    </a:cubicBezTo>
                    <a:cubicBezTo>
                      <a:pt x="1184" y="785"/>
                      <a:pt x="1222" y="744"/>
                      <a:pt x="1222" y="694"/>
                    </a:cubicBezTo>
                    <a:cubicBezTo>
                      <a:pt x="1222" y="182"/>
                      <a:pt x="1222" y="182"/>
                      <a:pt x="1222" y="182"/>
                    </a:cubicBezTo>
                    <a:cubicBezTo>
                      <a:pt x="1222" y="132"/>
                      <a:pt x="1184" y="91"/>
                      <a:pt x="1134" y="87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1" y="0"/>
                      <a:pt x="98" y="0"/>
                      <a:pt x="95" y="0"/>
                    </a:cubicBezTo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200" dirty="0"/>
              </a:p>
            </p:txBody>
          </p:sp>
          <p:sp>
            <p:nvSpPr>
              <p:cNvPr id="12" name="îŝḻïḑè">
                <a:extLst>
                  <a:ext uri="{FF2B5EF4-FFF2-40B4-BE49-F238E27FC236}">
                    <a16:creationId xmlns:a16="http://schemas.microsoft.com/office/drawing/2014/main" id="{4388E6CE-2AFB-5C48-C521-39A742386AD9}"/>
                  </a:ext>
                </a:extLst>
              </p:cNvPr>
              <p:cNvSpPr txBox="1"/>
              <p:nvPr/>
            </p:nvSpPr>
            <p:spPr>
              <a:xfrm>
                <a:off x="6670434" y="4871881"/>
                <a:ext cx="3870835" cy="484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5960">
                  <a:lnSpc>
                    <a:spcPct val="130000"/>
                  </a:lnSpc>
                </a:pPr>
                <a:r>
                  <a:rPr lang="zh-CN" altLang="en-US" sz="1100" spc="250" dirty="0">
                    <a:solidFill>
                      <a:srgbClr val="89B143"/>
                    </a:solidFill>
                    <a:ea typeface="Source Han Sans CN Regular" panose="020B0600000000000000" charset="-122"/>
                    <a:sym typeface="FZLanTingHeiS-R-GB" panose="02000500000000000000" charset="-122"/>
                  </a:rPr>
                  <a:t>缩短软件产品上市时间</a:t>
                </a:r>
                <a:endParaRPr lang="en-US" altLang="zh-CN" sz="1100" spc="250" dirty="0">
                  <a:solidFill>
                    <a:srgbClr val="89B143"/>
                  </a:solidFill>
                  <a:ea typeface="Source Han Sans CN Regular" panose="020B0600000000000000" charset="-122"/>
                  <a:sym typeface="FZLanTingHeiS-R-GB" panose="02000500000000000000" charset="-122"/>
                </a:endParaRPr>
              </a:p>
            </p:txBody>
          </p:sp>
          <p:sp>
            <p:nvSpPr>
              <p:cNvPr id="13" name="íṧ1íḍé">
                <a:extLst>
                  <a:ext uri="{FF2B5EF4-FFF2-40B4-BE49-F238E27FC236}">
                    <a16:creationId xmlns:a16="http://schemas.microsoft.com/office/drawing/2014/main" id="{D545E22B-F34D-0760-0741-DFC554766EB1}"/>
                  </a:ext>
                </a:extLst>
              </p:cNvPr>
              <p:cNvSpPr txBox="1"/>
              <p:nvPr/>
            </p:nvSpPr>
            <p:spPr>
              <a:xfrm>
                <a:off x="6670434" y="4281558"/>
                <a:ext cx="3022041" cy="574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 sz="2400" b="1">
                    <a:solidFill>
                      <a:schemeClr val="accen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5960">
                  <a:lnSpc>
                    <a:spcPct val="130000"/>
                  </a:lnSpc>
                  <a:buSzPct val="25000"/>
                  <a:defRPr/>
                </a:pPr>
                <a:r>
                  <a:rPr lang="zh-CN" altLang="en-US" sz="1400" spc="350" dirty="0">
                    <a:solidFill>
                      <a:srgbClr val="5599D1"/>
                    </a:solidFill>
                    <a:ea typeface="Source Han Sans CN Regular" panose="020B0600000000000000" charset="-122"/>
                  </a:rPr>
                  <a:t>集成开发工具</a:t>
                </a:r>
                <a:endParaRPr lang="en-US" altLang="zh-CN" sz="1400" spc="350" dirty="0">
                  <a:solidFill>
                    <a:srgbClr val="5599D1"/>
                  </a:solidFill>
                  <a:ea typeface="Source Han Sans CN Regular" panose="020B0600000000000000" charset="-122"/>
                </a:endParaRPr>
              </a:p>
            </p:txBody>
          </p:sp>
          <p:sp>
            <p:nvSpPr>
              <p:cNvPr id="14" name="iṩļíḓe">
                <a:extLst>
                  <a:ext uri="{FF2B5EF4-FFF2-40B4-BE49-F238E27FC236}">
                    <a16:creationId xmlns:a16="http://schemas.microsoft.com/office/drawing/2014/main" id="{2AF6CE9A-0932-B83E-9DE0-B30A8C610314}"/>
                  </a:ext>
                </a:extLst>
              </p:cNvPr>
              <p:cNvSpPr/>
              <p:nvPr/>
            </p:nvSpPr>
            <p:spPr>
              <a:xfrm>
                <a:off x="6831313" y="3296268"/>
                <a:ext cx="784586" cy="783349"/>
              </a:xfrm>
              <a:custGeom>
                <a:avLst/>
                <a:gdLst>
                  <a:gd name="T0" fmla="*/ 5962 w 6264"/>
                  <a:gd name="T1" fmla="*/ 1150 h 6264"/>
                  <a:gd name="T2" fmla="*/ 4799 w 6264"/>
                  <a:gd name="T3" fmla="*/ 2313 h 6264"/>
                  <a:gd name="T4" fmla="*/ 3950 w 6264"/>
                  <a:gd name="T5" fmla="*/ 1465 h 6264"/>
                  <a:gd name="T6" fmla="*/ 5114 w 6264"/>
                  <a:gd name="T7" fmla="*/ 301 h 6264"/>
                  <a:gd name="T8" fmla="*/ 3137 w 6264"/>
                  <a:gd name="T9" fmla="*/ 651 h 6264"/>
                  <a:gd name="T10" fmla="*/ 2787 w 6264"/>
                  <a:gd name="T11" fmla="*/ 2628 h 6264"/>
                  <a:gd name="T12" fmla="*/ 235 w 6264"/>
                  <a:gd name="T13" fmla="*/ 5180 h 6264"/>
                  <a:gd name="T14" fmla="*/ 234 w 6264"/>
                  <a:gd name="T15" fmla="*/ 6029 h 6264"/>
                  <a:gd name="T16" fmla="*/ 1083 w 6264"/>
                  <a:gd name="T17" fmla="*/ 6029 h 6264"/>
                  <a:gd name="T18" fmla="*/ 3635 w 6264"/>
                  <a:gd name="T19" fmla="*/ 3477 h 6264"/>
                  <a:gd name="T20" fmla="*/ 5613 w 6264"/>
                  <a:gd name="T21" fmla="*/ 3127 h 6264"/>
                  <a:gd name="T22" fmla="*/ 5962 w 6264"/>
                  <a:gd name="T23" fmla="*/ 1150 h 6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64" h="6264">
                    <a:moveTo>
                      <a:pt x="5962" y="1150"/>
                    </a:moveTo>
                    <a:lnTo>
                      <a:pt x="4799" y="2313"/>
                    </a:lnTo>
                    <a:lnTo>
                      <a:pt x="3950" y="1465"/>
                    </a:lnTo>
                    <a:lnTo>
                      <a:pt x="5114" y="301"/>
                    </a:lnTo>
                    <a:cubicBezTo>
                      <a:pt x="4466" y="0"/>
                      <a:pt x="3671" y="116"/>
                      <a:pt x="3137" y="651"/>
                    </a:cubicBezTo>
                    <a:cubicBezTo>
                      <a:pt x="2602" y="1186"/>
                      <a:pt x="2485" y="1980"/>
                      <a:pt x="2787" y="2628"/>
                    </a:cubicBezTo>
                    <a:lnTo>
                      <a:pt x="235" y="5180"/>
                    </a:lnTo>
                    <a:cubicBezTo>
                      <a:pt x="0" y="5414"/>
                      <a:pt x="1" y="5795"/>
                      <a:pt x="234" y="6029"/>
                    </a:cubicBezTo>
                    <a:cubicBezTo>
                      <a:pt x="469" y="6264"/>
                      <a:pt x="849" y="6263"/>
                      <a:pt x="1083" y="6029"/>
                    </a:cubicBezTo>
                    <a:lnTo>
                      <a:pt x="3635" y="3477"/>
                    </a:lnTo>
                    <a:cubicBezTo>
                      <a:pt x="4283" y="3778"/>
                      <a:pt x="5078" y="3662"/>
                      <a:pt x="5613" y="3127"/>
                    </a:cubicBezTo>
                    <a:cubicBezTo>
                      <a:pt x="6148" y="2592"/>
                      <a:pt x="6264" y="1798"/>
                      <a:pt x="5962" y="115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200"/>
              </a:p>
            </p:txBody>
          </p:sp>
        </p:grpSp>
        <p:grpSp>
          <p:nvGrpSpPr>
            <p:cNvPr id="5" name="îśļiďe">
              <a:extLst>
                <a:ext uri="{FF2B5EF4-FFF2-40B4-BE49-F238E27FC236}">
                  <a16:creationId xmlns:a16="http://schemas.microsoft.com/office/drawing/2014/main" id="{A1910BCE-1C5A-80A9-D0AC-2CFF228FDCB8}"/>
                </a:ext>
              </a:extLst>
            </p:cNvPr>
            <p:cNvGrpSpPr/>
            <p:nvPr/>
          </p:nvGrpSpPr>
          <p:grpSpPr>
            <a:xfrm>
              <a:off x="8074223" y="3268259"/>
              <a:ext cx="3461958" cy="2654177"/>
              <a:chOff x="8074223" y="3429000"/>
              <a:chExt cx="3461958" cy="2654177"/>
            </a:xfrm>
          </p:grpSpPr>
          <p:grpSp>
            <p:nvGrpSpPr>
              <p:cNvPr id="6" name="iṥḻiḋè">
                <a:extLst>
                  <a:ext uri="{FF2B5EF4-FFF2-40B4-BE49-F238E27FC236}">
                    <a16:creationId xmlns:a16="http://schemas.microsoft.com/office/drawing/2014/main" id="{8E71705D-97B9-6FBC-3BA1-B5085B010C03}"/>
                  </a:ext>
                </a:extLst>
              </p:cNvPr>
              <p:cNvGrpSpPr/>
              <p:nvPr/>
            </p:nvGrpSpPr>
            <p:grpSpPr>
              <a:xfrm>
                <a:off x="8074223" y="3429000"/>
                <a:ext cx="3461958" cy="2654177"/>
                <a:chOff x="6408919" y="2647950"/>
                <a:chExt cx="4635432" cy="3435227"/>
              </a:xfrm>
            </p:grpSpPr>
            <p:sp>
              <p:nvSpPr>
                <p:cNvPr id="8" name="išlïdé">
                  <a:extLst>
                    <a:ext uri="{FF2B5EF4-FFF2-40B4-BE49-F238E27FC236}">
                      <a16:creationId xmlns:a16="http://schemas.microsoft.com/office/drawing/2014/main" id="{6E6DE769-6C1E-2CEC-B9B6-10D97BD09FEC}"/>
                    </a:ext>
                  </a:extLst>
                </p:cNvPr>
                <p:cNvSpPr/>
                <p:nvPr/>
              </p:nvSpPr>
              <p:spPr bwMode="auto">
                <a:xfrm>
                  <a:off x="6408919" y="2647950"/>
                  <a:ext cx="4635432" cy="3435227"/>
                </a:xfrm>
                <a:custGeom>
                  <a:avLst/>
                  <a:gdLst>
                    <a:gd name="T0" fmla="*/ 95 w 1222"/>
                    <a:gd name="T1" fmla="*/ 0 h 881"/>
                    <a:gd name="T2" fmla="*/ 0 w 1222"/>
                    <a:gd name="T3" fmla="*/ 96 h 881"/>
                    <a:gd name="T4" fmla="*/ 0 w 1222"/>
                    <a:gd name="T5" fmla="*/ 785 h 881"/>
                    <a:gd name="T6" fmla="*/ 95 w 1222"/>
                    <a:gd name="T7" fmla="*/ 881 h 881"/>
                    <a:gd name="T8" fmla="*/ 104 w 1222"/>
                    <a:gd name="T9" fmla="*/ 881 h 881"/>
                    <a:gd name="T10" fmla="*/ 1135 w 1222"/>
                    <a:gd name="T11" fmla="*/ 789 h 881"/>
                    <a:gd name="T12" fmla="*/ 1222 w 1222"/>
                    <a:gd name="T13" fmla="*/ 694 h 881"/>
                    <a:gd name="T14" fmla="*/ 1222 w 1222"/>
                    <a:gd name="T15" fmla="*/ 182 h 881"/>
                    <a:gd name="T16" fmla="*/ 1134 w 1222"/>
                    <a:gd name="T17" fmla="*/ 87 h 881"/>
                    <a:gd name="T18" fmla="*/ 103 w 1222"/>
                    <a:gd name="T19" fmla="*/ 0 h 881"/>
                    <a:gd name="T20" fmla="*/ 95 w 1222"/>
                    <a:gd name="T21" fmla="*/ 0 h 8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22" h="881">
                      <a:moveTo>
                        <a:pt x="95" y="0"/>
                      </a:moveTo>
                      <a:cubicBezTo>
                        <a:pt x="43" y="0"/>
                        <a:pt x="0" y="42"/>
                        <a:pt x="0" y="96"/>
                      </a:cubicBezTo>
                      <a:cubicBezTo>
                        <a:pt x="0" y="785"/>
                        <a:pt x="0" y="785"/>
                        <a:pt x="0" y="785"/>
                      </a:cubicBezTo>
                      <a:cubicBezTo>
                        <a:pt x="0" y="839"/>
                        <a:pt x="43" y="881"/>
                        <a:pt x="95" y="881"/>
                      </a:cubicBezTo>
                      <a:cubicBezTo>
                        <a:pt x="98" y="881"/>
                        <a:pt x="101" y="881"/>
                        <a:pt x="104" y="881"/>
                      </a:cubicBezTo>
                      <a:cubicBezTo>
                        <a:pt x="1135" y="789"/>
                        <a:pt x="1135" y="789"/>
                        <a:pt x="1135" y="789"/>
                      </a:cubicBezTo>
                      <a:cubicBezTo>
                        <a:pt x="1184" y="785"/>
                        <a:pt x="1222" y="744"/>
                        <a:pt x="1222" y="694"/>
                      </a:cubicBezTo>
                      <a:cubicBezTo>
                        <a:pt x="1222" y="182"/>
                        <a:pt x="1222" y="182"/>
                        <a:pt x="1222" y="182"/>
                      </a:cubicBezTo>
                      <a:cubicBezTo>
                        <a:pt x="1222" y="132"/>
                        <a:pt x="1184" y="91"/>
                        <a:pt x="1134" y="87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1" y="0"/>
                        <a:pt x="98" y="0"/>
                        <a:pt x="95" y="0"/>
                      </a:cubicBezTo>
                    </a:path>
                  </a:pathLst>
                </a:custGeom>
                <a:solidFill>
                  <a:srgbClr val="F3F3F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 sz="1200"/>
                </a:p>
              </p:txBody>
            </p:sp>
            <p:sp>
              <p:nvSpPr>
                <p:cNvPr id="9" name="íSḷîḑé">
                  <a:extLst>
                    <a:ext uri="{FF2B5EF4-FFF2-40B4-BE49-F238E27FC236}">
                      <a16:creationId xmlns:a16="http://schemas.microsoft.com/office/drawing/2014/main" id="{A3447E58-B08C-80D2-A136-E515837A5B6B}"/>
                    </a:ext>
                  </a:extLst>
                </p:cNvPr>
                <p:cNvSpPr txBox="1"/>
                <p:nvPr/>
              </p:nvSpPr>
              <p:spPr>
                <a:xfrm>
                  <a:off x="6670434" y="4871881"/>
                  <a:ext cx="3920949" cy="4840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95960">
                    <a:lnSpc>
                      <a:spcPct val="130000"/>
                    </a:lnSpc>
                  </a:pPr>
                  <a:r>
                    <a:rPr lang="zh-CN" altLang="en-US" sz="1100" spc="250" dirty="0">
                      <a:solidFill>
                        <a:srgbClr val="89B143"/>
                      </a:solidFill>
                      <a:ea typeface="Source Han Sans CN Regular" panose="020B0600000000000000" charset="-122"/>
                    </a:rPr>
                    <a:t>高生产力开发环境</a:t>
                  </a:r>
                  <a:endParaRPr lang="en-US" altLang="zh-CN" sz="1100" spc="250" dirty="0">
                    <a:solidFill>
                      <a:srgbClr val="89B143"/>
                    </a:solidFill>
                    <a:ea typeface="Source Han Sans CN Regular" panose="020B0600000000000000" charset="-122"/>
                  </a:endParaRPr>
                </a:p>
              </p:txBody>
            </p:sp>
            <p:sp>
              <p:nvSpPr>
                <p:cNvPr id="10" name="ïṥļiḑè">
                  <a:extLst>
                    <a:ext uri="{FF2B5EF4-FFF2-40B4-BE49-F238E27FC236}">
                      <a16:creationId xmlns:a16="http://schemas.microsoft.com/office/drawing/2014/main" id="{7D1BB732-4A6B-CE0E-66AB-9497569FB998}"/>
                    </a:ext>
                  </a:extLst>
                </p:cNvPr>
                <p:cNvSpPr txBox="1"/>
                <p:nvPr/>
              </p:nvSpPr>
              <p:spPr>
                <a:xfrm>
                  <a:off x="6670434" y="4281558"/>
                  <a:ext cx="3920949" cy="5744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2400" b="1">
                      <a:solidFill>
                        <a:schemeClr val="accen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95960">
                    <a:lnSpc>
                      <a:spcPct val="130000"/>
                    </a:lnSpc>
                    <a:buSzPct val="25000"/>
                    <a:defRPr/>
                  </a:pPr>
                  <a:r>
                    <a:rPr lang="zh-CN" altLang="en-US" sz="1400" spc="350" dirty="0">
                      <a:solidFill>
                        <a:srgbClr val="5599D1"/>
                      </a:solidFill>
                      <a:ea typeface="Source Han Sans CN Regular" panose="020B0600000000000000" charset="-122"/>
                    </a:rPr>
                    <a:t>跨平台集成开发环境</a:t>
                  </a:r>
                  <a:endParaRPr lang="en-US" altLang="zh-CN" sz="1400" spc="350" dirty="0">
                    <a:solidFill>
                      <a:srgbClr val="5599D1"/>
                    </a:solidFill>
                    <a:ea typeface="Source Han Sans CN Regular" panose="020B0600000000000000" charset="-122"/>
                  </a:endParaRPr>
                </a:p>
              </p:txBody>
            </p:sp>
          </p:grpSp>
          <p:sp>
            <p:nvSpPr>
              <p:cNvPr id="7" name="iṡļïďè">
                <a:extLst>
                  <a:ext uri="{FF2B5EF4-FFF2-40B4-BE49-F238E27FC236}">
                    <a16:creationId xmlns:a16="http://schemas.microsoft.com/office/drawing/2014/main" id="{2B2B3E35-3F8C-627A-F2BB-9FAEA9F99025}"/>
                  </a:ext>
                </a:extLst>
              </p:cNvPr>
              <p:cNvSpPr/>
              <p:nvPr/>
            </p:nvSpPr>
            <p:spPr>
              <a:xfrm>
                <a:off x="8344191" y="3979113"/>
                <a:ext cx="625354" cy="487688"/>
              </a:xfrm>
              <a:custGeom>
                <a:avLst/>
                <a:gdLst>
                  <a:gd name="T0" fmla="*/ 10425 w 11337"/>
                  <a:gd name="T1" fmla="*/ 5220 h 8840"/>
                  <a:gd name="T2" fmla="*/ 10284 w 11337"/>
                  <a:gd name="T3" fmla="*/ 5233 h 8840"/>
                  <a:gd name="T4" fmla="*/ 8287 w 11337"/>
                  <a:gd name="T5" fmla="*/ 2042 h 8840"/>
                  <a:gd name="T6" fmla="*/ 8594 w 11337"/>
                  <a:gd name="T7" fmla="*/ 1228 h 8840"/>
                  <a:gd name="T8" fmla="*/ 7374 w 11337"/>
                  <a:gd name="T9" fmla="*/ 0 h 8840"/>
                  <a:gd name="T10" fmla="*/ 6154 w 11337"/>
                  <a:gd name="T11" fmla="*/ 1228 h 8840"/>
                  <a:gd name="T12" fmla="*/ 6628 w 11337"/>
                  <a:gd name="T13" fmla="*/ 2201 h 8840"/>
                  <a:gd name="T14" fmla="*/ 4398 w 11337"/>
                  <a:gd name="T15" fmla="*/ 6431 h 8840"/>
                  <a:gd name="T16" fmla="*/ 4082 w 11337"/>
                  <a:gd name="T17" fmla="*/ 6387 h 8840"/>
                  <a:gd name="T18" fmla="*/ 3520 w 11337"/>
                  <a:gd name="T19" fmla="*/ 6524 h 8840"/>
                  <a:gd name="T20" fmla="*/ 1672 w 11337"/>
                  <a:gd name="T21" fmla="*/ 4318 h 8840"/>
                  <a:gd name="T22" fmla="*/ 1826 w 11337"/>
                  <a:gd name="T23" fmla="*/ 3805 h 8840"/>
                  <a:gd name="T24" fmla="*/ 913 w 11337"/>
                  <a:gd name="T25" fmla="*/ 2886 h 8840"/>
                  <a:gd name="T26" fmla="*/ 0 w 11337"/>
                  <a:gd name="T27" fmla="*/ 3805 h 8840"/>
                  <a:gd name="T28" fmla="*/ 913 w 11337"/>
                  <a:gd name="T29" fmla="*/ 4725 h 8840"/>
                  <a:gd name="T30" fmla="*/ 1181 w 11337"/>
                  <a:gd name="T31" fmla="*/ 4685 h 8840"/>
                  <a:gd name="T32" fmla="*/ 3064 w 11337"/>
                  <a:gd name="T33" fmla="*/ 6930 h 8840"/>
                  <a:gd name="T34" fmla="*/ 2862 w 11337"/>
                  <a:gd name="T35" fmla="*/ 7611 h 8840"/>
                  <a:gd name="T36" fmla="*/ 4082 w 11337"/>
                  <a:gd name="T37" fmla="*/ 8840 h 8840"/>
                  <a:gd name="T38" fmla="*/ 5302 w 11337"/>
                  <a:gd name="T39" fmla="*/ 7611 h 8840"/>
                  <a:gd name="T40" fmla="*/ 4929 w 11337"/>
                  <a:gd name="T41" fmla="*/ 6731 h 8840"/>
                  <a:gd name="T42" fmla="*/ 7194 w 11337"/>
                  <a:gd name="T43" fmla="*/ 2439 h 8840"/>
                  <a:gd name="T44" fmla="*/ 7374 w 11337"/>
                  <a:gd name="T45" fmla="*/ 2453 h 8840"/>
                  <a:gd name="T46" fmla="*/ 7782 w 11337"/>
                  <a:gd name="T47" fmla="*/ 2382 h 8840"/>
                  <a:gd name="T48" fmla="*/ 9744 w 11337"/>
                  <a:gd name="T49" fmla="*/ 5520 h 8840"/>
                  <a:gd name="T50" fmla="*/ 9507 w 11337"/>
                  <a:gd name="T51" fmla="*/ 6135 h 8840"/>
                  <a:gd name="T52" fmla="*/ 10420 w 11337"/>
                  <a:gd name="T53" fmla="*/ 7054 h 8840"/>
                  <a:gd name="T54" fmla="*/ 11333 w 11337"/>
                  <a:gd name="T55" fmla="*/ 6135 h 8840"/>
                  <a:gd name="T56" fmla="*/ 10425 w 11337"/>
                  <a:gd name="T57" fmla="*/ 5220 h 8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37" h="8840">
                    <a:moveTo>
                      <a:pt x="10425" y="5220"/>
                    </a:moveTo>
                    <a:cubicBezTo>
                      <a:pt x="10377" y="5220"/>
                      <a:pt x="10328" y="5224"/>
                      <a:pt x="10284" y="5233"/>
                    </a:cubicBezTo>
                    <a:lnTo>
                      <a:pt x="8287" y="2042"/>
                    </a:lnTo>
                    <a:cubicBezTo>
                      <a:pt x="8485" y="1817"/>
                      <a:pt x="8594" y="1528"/>
                      <a:pt x="8594" y="1228"/>
                    </a:cubicBezTo>
                    <a:cubicBezTo>
                      <a:pt x="8594" y="552"/>
                      <a:pt x="8050" y="0"/>
                      <a:pt x="7374" y="0"/>
                    </a:cubicBezTo>
                    <a:cubicBezTo>
                      <a:pt x="6698" y="0"/>
                      <a:pt x="6154" y="548"/>
                      <a:pt x="6154" y="1228"/>
                    </a:cubicBezTo>
                    <a:cubicBezTo>
                      <a:pt x="6154" y="1626"/>
                      <a:pt x="6343" y="1975"/>
                      <a:pt x="6628" y="2201"/>
                    </a:cubicBezTo>
                    <a:lnTo>
                      <a:pt x="4398" y="6431"/>
                    </a:lnTo>
                    <a:cubicBezTo>
                      <a:pt x="4295" y="6403"/>
                      <a:pt x="4189" y="6388"/>
                      <a:pt x="4082" y="6387"/>
                    </a:cubicBezTo>
                    <a:cubicBezTo>
                      <a:pt x="3880" y="6387"/>
                      <a:pt x="3687" y="6435"/>
                      <a:pt x="3520" y="6524"/>
                    </a:cubicBezTo>
                    <a:lnTo>
                      <a:pt x="1672" y="4318"/>
                    </a:lnTo>
                    <a:cubicBezTo>
                      <a:pt x="1769" y="4172"/>
                      <a:pt x="1826" y="3995"/>
                      <a:pt x="1826" y="3805"/>
                    </a:cubicBezTo>
                    <a:cubicBezTo>
                      <a:pt x="1826" y="3297"/>
                      <a:pt x="1418" y="2886"/>
                      <a:pt x="913" y="2886"/>
                    </a:cubicBezTo>
                    <a:cubicBezTo>
                      <a:pt x="408" y="2886"/>
                      <a:pt x="0" y="3297"/>
                      <a:pt x="0" y="3805"/>
                    </a:cubicBezTo>
                    <a:cubicBezTo>
                      <a:pt x="0" y="4314"/>
                      <a:pt x="408" y="4725"/>
                      <a:pt x="913" y="4725"/>
                    </a:cubicBezTo>
                    <a:cubicBezTo>
                      <a:pt x="1005" y="4725"/>
                      <a:pt x="1097" y="4711"/>
                      <a:pt x="1181" y="4685"/>
                    </a:cubicBezTo>
                    <a:lnTo>
                      <a:pt x="3064" y="6930"/>
                    </a:lnTo>
                    <a:cubicBezTo>
                      <a:pt x="2932" y="7132"/>
                      <a:pt x="2861" y="7369"/>
                      <a:pt x="2862" y="7611"/>
                    </a:cubicBezTo>
                    <a:cubicBezTo>
                      <a:pt x="2862" y="8287"/>
                      <a:pt x="3406" y="8840"/>
                      <a:pt x="4082" y="8840"/>
                    </a:cubicBezTo>
                    <a:cubicBezTo>
                      <a:pt x="4758" y="8840"/>
                      <a:pt x="5302" y="8292"/>
                      <a:pt x="5302" y="7611"/>
                    </a:cubicBezTo>
                    <a:cubicBezTo>
                      <a:pt x="5302" y="7266"/>
                      <a:pt x="5157" y="6952"/>
                      <a:pt x="4929" y="6731"/>
                    </a:cubicBezTo>
                    <a:lnTo>
                      <a:pt x="7194" y="2439"/>
                    </a:lnTo>
                    <a:cubicBezTo>
                      <a:pt x="7255" y="2448"/>
                      <a:pt x="7313" y="2453"/>
                      <a:pt x="7374" y="2453"/>
                    </a:cubicBezTo>
                    <a:cubicBezTo>
                      <a:pt x="7514" y="2453"/>
                      <a:pt x="7655" y="2426"/>
                      <a:pt x="7782" y="2382"/>
                    </a:cubicBezTo>
                    <a:lnTo>
                      <a:pt x="9744" y="5520"/>
                    </a:lnTo>
                    <a:cubicBezTo>
                      <a:pt x="9593" y="5689"/>
                      <a:pt x="9509" y="5908"/>
                      <a:pt x="9507" y="6135"/>
                    </a:cubicBezTo>
                    <a:cubicBezTo>
                      <a:pt x="9507" y="6643"/>
                      <a:pt x="9915" y="7054"/>
                      <a:pt x="10420" y="7054"/>
                    </a:cubicBezTo>
                    <a:cubicBezTo>
                      <a:pt x="10925" y="7054"/>
                      <a:pt x="11333" y="6643"/>
                      <a:pt x="11333" y="6135"/>
                    </a:cubicBezTo>
                    <a:cubicBezTo>
                      <a:pt x="11337" y="5630"/>
                      <a:pt x="10929" y="5220"/>
                      <a:pt x="10425" y="522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9548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A5AA548-F88F-1644-9623-DEB29B1AF9E7}" type="slidenum">
              <a:rPr kumimoji="1" lang="zh-CN" altLang="en-US" smtClean="0"/>
              <a:t>5</a:t>
            </a:fld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2D9E988-1C71-939B-C789-79909D4FDECE}"/>
              </a:ext>
            </a:extLst>
          </p:cNvPr>
          <p:cNvSpPr txBox="1"/>
          <p:nvPr/>
        </p:nvSpPr>
        <p:spPr>
          <a:xfrm>
            <a:off x="360421" y="230244"/>
            <a:ext cx="7908052" cy="66179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生态背景及</a:t>
            </a:r>
            <a:r>
              <a:rPr lang="en-US" altLang="zh-CN" sz="3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openEuler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适配意义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2B9CF85-35B6-1EE6-FFC5-99C503776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2403"/>
              </p:ext>
            </p:extLst>
          </p:nvPr>
        </p:nvGraphicFramePr>
        <p:xfrm>
          <a:off x="1032079" y="1013041"/>
          <a:ext cx="9888094" cy="5229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529">
                  <a:extLst>
                    <a:ext uri="{9D8B030D-6E8A-4147-A177-3AD203B41FA5}">
                      <a16:colId xmlns:a16="http://schemas.microsoft.com/office/drawing/2014/main" val="2834501476"/>
                    </a:ext>
                  </a:extLst>
                </a:gridCol>
                <a:gridCol w="8150565">
                  <a:extLst>
                    <a:ext uri="{9D8B030D-6E8A-4147-A177-3AD203B41FA5}">
                      <a16:colId xmlns:a16="http://schemas.microsoft.com/office/drawing/2014/main" val="2437781677"/>
                    </a:ext>
                  </a:extLst>
                </a:gridCol>
              </a:tblGrid>
              <a:tr h="387764">
                <a:tc>
                  <a:txBody>
                    <a:bodyPr/>
                    <a:lstStyle/>
                    <a:p>
                      <a:pPr marL="0" algn="ctr" defTabSz="69596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200" b="0" kern="1200" spc="35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FZLanTingHeiS-R-GB" panose="02000500000000000000" charset="-122"/>
                        </a:rPr>
                        <a:t>平台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95960" rtl="0" eaLnBrk="1" latinLnBrk="0" hangingPunct="1">
                        <a:lnSpc>
                          <a:spcPct val="130000"/>
                        </a:lnSpc>
                      </a:pPr>
                      <a:r>
                        <a:rPr lang="zh-CN" altLang="en-US" sz="1200" b="0" kern="1200" spc="35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872814"/>
                  </a:ext>
                </a:extLst>
              </a:tr>
              <a:tr h="285953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Linux/Unix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188182"/>
                  </a:ext>
                </a:extLst>
              </a:tr>
              <a:tr h="2954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X11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Qt for X Window System (Linux, FreeBSD, HP-UX, Solaris, AIX, etc.)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4366170"/>
                  </a:ext>
                </a:extLst>
              </a:tr>
              <a:tr h="4861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Wayland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Qt for Wayland. Qt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应用程序可以在加载时在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Wayland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等图形后端之间切换，这允许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Qt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应用程序从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X11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无缝过渡到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Wayland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650"/>
                  </a:ext>
                </a:extLst>
              </a:tr>
              <a:tr h="486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Embedded Linux</a:t>
                      </a:r>
                      <a:endParaRPr lang="en-US" alt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Qt for embedded platforms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：提供不同显示技术支持 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DirectFB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200" kern="1200" dirty="0" err="1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LinuxFB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EGLFS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EGL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全屏）。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43007"/>
                  </a:ext>
                </a:extLst>
              </a:tr>
              <a:tr h="285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Android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Qt for Android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972040"/>
                  </a:ext>
                </a:extLst>
              </a:tr>
              <a:tr h="28595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苹果平台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600" dirty="0">
                        <a:ea typeface="Source Han Sans CN Regular" panose="020B060000000000000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334103"/>
                  </a:ext>
                </a:extLst>
              </a:tr>
              <a:tr h="285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OS X</a:t>
                      </a: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Qt for Apple OS X;  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基于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 Cocoa</a:t>
                      </a:r>
                      <a:r>
                        <a:rPr lang="zh-CN" altLang="en-US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的应用支持</a:t>
                      </a:r>
                      <a:endParaRPr lang="en-US" altLang="zh-CN" sz="12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835401"/>
                  </a:ext>
                </a:extLst>
              </a:tr>
              <a:tr h="285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iOS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Qt for iOS platforms (iPhone, iPad)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786772"/>
                  </a:ext>
                </a:extLst>
              </a:tr>
              <a:tr h="28595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微软平台</a:t>
                      </a:r>
                      <a:endParaRPr lang="en-US" alt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60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917401"/>
                  </a:ext>
                </a:extLst>
              </a:tr>
              <a:tr h="3145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Windows</a:t>
                      </a:r>
                      <a:endParaRPr lang="en-US" alt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Qt for Microsoft Windows XP, Vista, 7, 8 and 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515377"/>
                  </a:ext>
                </a:extLst>
              </a:tr>
              <a:tr h="3145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Windows UWP</a:t>
                      </a:r>
                      <a:endParaRPr lang="en-US" alt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Qt for Universal Windows Platform 10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181141"/>
                  </a:ext>
                </a:extLst>
              </a:tr>
              <a:tr h="28595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其它嵌入式平台</a:t>
                      </a:r>
                      <a:endParaRPr lang="en-US" altLang="zh-CN" sz="12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874691"/>
                  </a:ext>
                </a:extLst>
              </a:tr>
              <a:tr h="3145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Integrity</a:t>
                      </a:r>
                      <a:endParaRPr lang="en-US" alt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Qt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for Integrity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09065"/>
                  </a:ext>
                </a:extLst>
              </a:tr>
              <a:tr h="3145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QNX</a:t>
                      </a:r>
                      <a:endParaRPr lang="en-US" alt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Qt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for QNX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528827"/>
                  </a:ext>
                </a:extLst>
              </a:tr>
              <a:tr h="3145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VxWorks</a:t>
                      </a:r>
                      <a:endParaRPr lang="en-US" altLang="zh-CN" sz="12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Qt </a:t>
                      </a:r>
                      <a:r>
                        <a:rPr lang="en-US" altLang="zh-CN" sz="12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for VxWorks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645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598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FD5E7B9-C81F-1CEE-9620-35F3446384D1}"/>
              </a:ext>
            </a:extLst>
          </p:cNvPr>
          <p:cNvSpPr txBox="1"/>
          <p:nvPr/>
        </p:nvSpPr>
        <p:spPr>
          <a:xfrm>
            <a:off x="297055" y="196312"/>
            <a:ext cx="7908052" cy="79118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生态背景及</a:t>
            </a:r>
            <a:r>
              <a:rPr lang="en-US" altLang="zh-CN" sz="3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openEuler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适配意义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B64F1-6007-915E-8E29-4F9AD4DDF793}"/>
              </a:ext>
            </a:extLst>
          </p:cNvPr>
          <p:cNvSpPr/>
          <p:nvPr/>
        </p:nvSpPr>
        <p:spPr>
          <a:xfrm>
            <a:off x="1028700" y="1219200"/>
            <a:ext cx="2514600" cy="25022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  <a:reflection blurRad="6350" stA="50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汽车行业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1FCAB3-F56B-9106-8F65-A8C32A42F7BD}"/>
              </a:ext>
            </a:extLst>
          </p:cNvPr>
          <p:cNvSpPr txBox="1"/>
          <p:nvPr/>
        </p:nvSpPr>
        <p:spPr>
          <a:xfrm>
            <a:off x="1228659" y="2879467"/>
            <a:ext cx="2114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车载信息娱乐系统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仪表盘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数字座舱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D99EE49-26E5-46D0-678A-3A1F304B5C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05" y="1642790"/>
            <a:ext cx="1541641" cy="11194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78444A6-05DF-3997-DA10-22595C96F58B}"/>
              </a:ext>
            </a:extLst>
          </p:cNvPr>
          <p:cNvSpPr/>
          <p:nvPr/>
        </p:nvSpPr>
        <p:spPr>
          <a:xfrm>
            <a:off x="4724399" y="1228725"/>
            <a:ext cx="2514600" cy="24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  <a:reflection blurRad="6350" stA="50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医疗行业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BDABCAC-BBD9-834E-45AD-36FA689210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52" y="1652316"/>
            <a:ext cx="1114623" cy="112210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D0062B5-98F8-10A5-E4CB-3F450D85981D}"/>
              </a:ext>
            </a:extLst>
          </p:cNvPr>
          <p:cNvSpPr txBox="1"/>
          <p:nvPr/>
        </p:nvSpPr>
        <p:spPr>
          <a:xfrm>
            <a:off x="5210175" y="2890450"/>
            <a:ext cx="1733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手术室设备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监测设备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成像设备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5121C41-17DC-53D0-EC4F-8464AD4A6AE0}"/>
              </a:ext>
            </a:extLst>
          </p:cNvPr>
          <p:cNvSpPr/>
          <p:nvPr/>
        </p:nvSpPr>
        <p:spPr>
          <a:xfrm>
            <a:off x="8543925" y="1228725"/>
            <a:ext cx="2514600" cy="24817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  <a:reflection blurRad="6350" stA="50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工业自动化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B81D910-C280-AE1F-1F55-154FFDDDEA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72" y="1814241"/>
            <a:ext cx="1231826" cy="78635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2DC0061-B64A-16E5-0394-01C461893F9C}"/>
              </a:ext>
            </a:extLst>
          </p:cNvPr>
          <p:cNvSpPr txBox="1"/>
          <p:nvPr/>
        </p:nvSpPr>
        <p:spPr>
          <a:xfrm>
            <a:off x="8602405" y="2890450"/>
            <a:ext cx="2576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流水线的控制面板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实时数据监控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可视化的生产流程控制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BD47195-0AF2-75F2-277F-B3CABC820490}"/>
              </a:ext>
            </a:extLst>
          </p:cNvPr>
          <p:cNvSpPr/>
          <p:nvPr/>
        </p:nvSpPr>
        <p:spPr>
          <a:xfrm>
            <a:off x="4724464" y="3962329"/>
            <a:ext cx="2514600" cy="24867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  <a:reflection blurRad="6350" stA="50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教育与科研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8245471-1452-FDF3-BEC0-2964CD0C61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02" y="4372986"/>
            <a:ext cx="1883323" cy="102516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C691AFE-113D-D091-E238-83356379657A}"/>
              </a:ext>
            </a:extLst>
          </p:cNvPr>
          <p:cNvSpPr txBox="1"/>
          <p:nvPr/>
        </p:nvSpPr>
        <p:spPr>
          <a:xfrm>
            <a:off x="5060402" y="5461930"/>
            <a:ext cx="185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教学工具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远程教育系统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学习管理平台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7E29EB9-0114-F189-A7AD-19D9B3074DB6}"/>
              </a:ext>
            </a:extLst>
          </p:cNvPr>
          <p:cNvSpPr/>
          <p:nvPr/>
        </p:nvSpPr>
        <p:spPr>
          <a:xfrm>
            <a:off x="8543925" y="3977982"/>
            <a:ext cx="2514600" cy="24867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  <a:reflection blurRad="6350" stA="50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消费电子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88C6C0B-D715-86B6-B6FB-948D4205C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0921" y="4426681"/>
            <a:ext cx="1405577" cy="987123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CF8144D0-7F5B-6D3A-5D74-792751BE2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196" y="5308504"/>
            <a:ext cx="170431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智能电视、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智能冰箱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l"/>
              <a:tabLst/>
            </a:pPr>
            <a:r>
              <a:rPr kumimoji="0" lang="zh-CN" sz="16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开发智能手表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B62C68E-D453-0676-B0DC-882A67008E36}"/>
              </a:ext>
            </a:extLst>
          </p:cNvPr>
          <p:cNvSpPr/>
          <p:nvPr/>
        </p:nvSpPr>
        <p:spPr>
          <a:xfrm>
            <a:off x="982625" y="3950552"/>
            <a:ext cx="2514600" cy="24867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1"/>
            </a:outerShdw>
            <a:reflection blurRad="6350" stA="50000" endA="300" endPos="1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能源行业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CB0656F3-14CD-9013-1A75-7157F854DB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5" y="4361209"/>
            <a:ext cx="1005120" cy="102516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06E557D0-2251-8865-3F1E-56686565695D}"/>
              </a:ext>
            </a:extLst>
          </p:cNvPr>
          <p:cNvSpPr txBox="1"/>
          <p:nvPr/>
        </p:nvSpPr>
        <p:spPr>
          <a:xfrm>
            <a:off x="1228659" y="5496319"/>
            <a:ext cx="2114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能源管理系统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监控和控制发电厂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配电网络</a:t>
            </a:r>
          </a:p>
        </p:txBody>
      </p:sp>
    </p:spTree>
    <p:extLst>
      <p:ext uri="{BB962C8B-B14F-4D97-AF65-F5344CB8AC3E}">
        <p14:creationId xmlns:p14="http://schemas.microsoft.com/office/powerpoint/2010/main" val="220045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 25pt">
            <a:extLst>
              <a:ext uri="{FF2B5EF4-FFF2-40B4-BE49-F238E27FC236}">
                <a16:creationId xmlns:a16="http://schemas.microsoft.com/office/drawing/2014/main" id="{9D5303CB-B6D4-CC59-0BE8-3664210A59AC}"/>
              </a:ext>
            </a:extLst>
          </p:cNvPr>
          <p:cNvSpPr txBox="1"/>
          <p:nvPr/>
        </p:nvSpPr>
        <p:spPr>
          <a:xfrm>
            <a:off x="1048464" y="2245761"/>
            <a:ext cx="4310484" cy="2748395"/>
          </a:xfrm>
          <a:prstGeom prst="rect">
            <a:avLst/>
          </a:prstGeom>
          <a:ln w="12700">
            <a:miter lim="400000"/>
          </a:ln>
        </p:spPr>
        <p:txBody>
          <a:bodyPr wrap="square" lIns="108370" tIns="108370" rIns="108370" bIns="108370" anchor="ctr" anchorCtr="0">
            <a:spAutoFit/>
          </a:bodyPr>
          <a:lstStyle>
            <a:lvl1pPr defTabSz="695960">
              <a:lnSpc>
                <a:spcPct val="130000"/>
              </a:lnSpc>
              <a:defRPr sz="2500" b="0" spc="250">
                <a:latin typeface="FZLanTingHeiS-R-GB" panose="02000500000000000000" charset="-122"/>
                <a:ea typeface="FZLanTingHeiS-R-GB" panose="02000500000000000000" charset="-122"/>
                <a:cs typeface="FZLanTingHeiS-R-GB" panose="02000500000000000000" charset="-122"/>
                <a:sym typeface="FZLanTingHeiS-R-GB" panose="02000500000000000000" charset="-122"/>
              </a:defRPr>
            </a:lvl1pPr>
          </a:lstStyle>
          <a:p>
            <a:pPr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扩大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开发者阵营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丰富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应用生态</a:t>
            </a:r>
          </a:p>
          <a:p>
            <a:pPr indent="-285750">
              <a:buFont typeface="Wingdings" panose="05000000000000000000" pitchFamily="2" charset="2"/>
              <a:buChar char="l"/>
            </a:pP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D9028D1-E796-F260-A20D-1DB647816E6A}"/>
              </a:ext>
            </a:extLst>
          </p:cNvPr>
          <p:cNvSpPr txBox="1"/>
          <p:nvPr/>
        </p:nvSpPr>
        <p:spPr>
          <a:xfrm>
            <a:off x="338031" y="249979"/>
            <a:ext cx="7908052" cy="76871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生态背景及</a:t>
            </a:r>
            <a:r>
              <a:rPr lang="en-US" altLang="zh-CN" sz="32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openEuler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适配意义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BB0D89-39E8-3CAA-95BC-730D5921F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48" y="1884699"/>
            <a:ext cx="4972050" cy="328247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43734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4AF3E-53E4-5637-5D50-005994798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EC209CD-45EE-1EA6-FA29-B2E2FD76601C}"/>
              </a:ext>
            </a:extLst>
          </p:cNvPr>
          <p:cNvSpPr txBox="1"/>
          <p:nvPr/>
        </p:nvSpPr>
        <p:spPr>
          <a:xfrm>
            <a:off x="3123377" y="2534138"/>
            <a:ext cx="6856081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开源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 SIG 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关键技术点分享</a:t>
            </a:r>
          </a:p>
        </p:txBody>
      </p:sp>
    </p:spTree>
    <p:extLst>
      <p:ext uri="{BB962C8B-B14F-4D97-AF65-F5344CB8AC3E}">
        <p14:creationId xmlns:p14="http://schemas.microsoft.com/office/powerpoint/2010/main" val="345237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81184-0704-DD01-23C1-AE4449F47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CB60DA7-A0A7-8C43-6DFE-119F6C118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74" y="1105122"/>
            <a:ext cx="6405833" cy="4949579"/>
          </a:xfrm>
          <a:prstGeom prst="rect">
            <a:avLst/>
          </a:prstGeom>
        </p:spPr>
      </p:pic>
      <p:sp>
        <p:nvSpPr>
          <p:cNvPr id="13" name="文字 25pt">
            <a:extLst>
              <a:ext uri="{FF2B5EF4-FFF2-40B4-BE49-F238E27FC236}">
                <a16:creationId xmlns:a16="http://schemas.microsoft.com/office/drawing/2014/main" id="{585720A9-3507-DC0C-CFC4-B77B4F14700F}"/>
              </a:ext>
            </a:extLst>
          </p:cNvPr>
          <p:cNvSpPr txBox="1"/>
          <p:nvPr/>
        </p:nvSpPr>
        <p:spPr>
          <a:xfrm>
            <a:off x="7267517" y="1686409"/>
            <a:ext cx="4310484" cy="2748395"/>
          </a:xfrm>
          <a:prstGeom prst="rect">
            <a:avLst/>
          </a:prstGeom>
          <a:ln w="12700">
            <a:miter lim="400000"/>
          </a:ln>
        </p:spPr>
        <p:txBody>
          <a:bodyPr wrap="square" lIns="108370" tIns="108370" rIns="108370" bIns="108370" anchor="ctr" anchorCtr="0">
            <a:spAutoFit/>
          </a:bodyPr>
          <a:lstStyle>
            <a:lvl1pPr defTabSz="695960">
              <a:lnSpc>
                <a:spcPct val="130000"/>
              </a:lnSpc>
              <a:defRPr sz="2500" b="0" spc="250">
                <a:latin typeface="FZLanTingHeiS-R-GB" panose="02000500000000000000" charset="-122"/>
                <a:ea typeface="FZLanTingHeiS-R-GB" panose="02000500000000000000" charset="-122"/>
                <a:cs typeface="FZLanTingHeiS-R-GB" panose="02000500000000000000" charset="-122"/>
                <a:sym typeface="FZLanTingHeiS-R-GB" panose="02000500000000000000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平台抽象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(QPA)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的平台抽象层，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QPA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插件是通过子类化各种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QPlatform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类来实现系统接口的接入，例如用于窗口系统集成的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QPlatformIntegration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QPlatformWindow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以及用于更深层次的平台主题化和集成的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QPlatformTheme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9EEE14D3-D6E3-ACEB-CC65-593C54822700}"/>
              </a:ext>
            </a:extLst>
          </p:cNvPr>
          <p:cNvSpPr txBox="1"/>
          <p:nvPr/>
        </p:nvSpPr>
        <p:spPr>
          <a:xfrm>
            <a:off x="297174" y="203931"/>
            <a:ext cx="7908052" cy="69635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开源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Qt SIG </a:t>
            </a: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old" panose="020B0604020202090204" charset="0"/>
              </a:rPr>
              <a:t>关键技术点分享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  <a:p>
            <a:pPr>
              <a:lnSpc>
                <a:spcPct val="150000"/>
              </a:lnSpc>
            </a:pP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Bold" panose="020B060402020209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32979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19191"/>
        </a:solidFill>
        <a:ln>
          <a:solidFill>
            <a:srgbClr val="15151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wrap="none" rtlCol="0">
        <a:spAutoFit/>
      </a:bodyPr>
      <a:lstStyle>
        <a:defPPr algn="l">
          <a:lnSpc>
            <a:spcPts val="3440"/>
          </a:lnSpc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 Layouts">
  <a:themeElements>
    <a:clrScheme name="New-CG">
      <a:dk1>
        <a:srgbClr val="000000"/>
      </a:dk1>
      <a:lt1>
        <a:sysClr val="window" lastClr="FFFFFF"/>
      </a:lt1>
      <a:dk2>
        <a:srgbClr val="0070AD"/>
      </a:dk2>
      <a:lt2>
        <a:srgbClr val="EDEDED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C2CF00"/>
      </a:accent6>
      <a:hlink>
        <a:srgbClr val="005481"/>
      </a:hlink>
      <a:folHlink>
        <a:srgbClr val="861763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16226</TotalTime>
  <Words>2007</Words>
  <Application>Microsoft Office PowerPoint</Application>
  <PresentationFormat>宽屏</PresentationFormat>
  <Paragraphs>160</Paragraphs>
  <Slides>19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19</vt:i4>
      </vt:variant>
    </vt:vector>
  </HeadingPairs>
  <TitlesOfParts>
    <vt:vector size="32" baseType="lpstr">
      <vt:lpstr>Hiragino Sans W6</vt:lpstr>
      <vt:lpstr>Source Han Sans CN Regular</vt:lpstr>
      <vt:lpstr>等线</vt:lpstr>
      <vt:lpstr>微软雅黑</vt:lpstr>
      <vt:lpstr>微软雅黑</vt:lpstr>
      <vt:lpstr>Arial</vt:lpstr>
      <vt:lpstr>Calibri</vt:lpstr>
      <vt:lpstr>Verdana</vt:lpstr>
      <vt:lpstr>Wingdings</vt:lpstr>
      <vt:lpstr>Content Layouts</vt:lpstr>
      <vt:lpstr>1_Content Layouts</vt:lpstr>
      <vt:lpstr>19_Chart page</vt:lpstr>
      <vt:lpstr>2_Content Layouts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zyc19890708@126.com</dc:creator>
  <cp:lastModifiedBy>guopeng luo</cp:lastModifiedBy>
  <cp:revision>725</cp:revision>
  <dcterms:created xsi:type="dcterms:W3CDTF">2023-09-19T06:39:15Z</dcterms:created>
  <dcterms:modified xsi:type="dcterms:W3CDTF">2024-11-11T07:20:19Z</dcterms:modified>
</cp:coreProperties>
</file>